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65" r:id="rId6"/>
    <p:sldId id="266" r:id="rId7"/>
    <p:sldId id="258" r:id="rId8"/>
    <p:sldId id="270" r:id="rId9"/>
    <p:sldId id="271" r:id="rId10"/>
    <p:sldId id="272" r:id="rId11"/>
    <p:sldId id="268" r:id="rId12"/>
    <p:sldId id="269" r:id="rId13"/>
    <p:sldId id="259" r:id="rId14"/>
    <p:sldId id="273" r:id="rId15"/>
    <p:sldId id="285" r:id="rId16"/>
    <p:sldId id="260" r:id="rId17"/>
    <p:sldId id="275" r:id="rId18"/>
    <p:sldId id="278" r:id="rId19"/>
    <p:sldId id="283" r:id="rId20"/>
    <p:sldId id="264" r:id="rId21"/>
    <p:sldId id="280" r:id="rId22"/>
    <p:sldId id="282" r:id="rId23"/>
    <p:sldId id="284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834C8F-5B45-9CA3-352F-2B4B76A87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096EA3-7FB3-9FC3-4DC9-6D2C6C363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B9D15B-2382-4C05-6909-899D34A23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15226-1188-48D5-80C4-C6D8A8C5D795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FD4583-F535-EEB9-81B2-4D2FDC4FC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6CB44D-9E36-FCC9-ACCF-ECC431BE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D6F5-0ACB-41D5-8CB3-217C0B4F2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757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F4FB6-47F2-892B-85F5-2D56E8310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A2FDCC3-88ED-0EF6-171F-C34BBE2817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5D40EBC-15F3-665D-D9C6-BD64E3F2D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15226-1188-48D5-80C4-C6D8A8C5D795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6EA729-2F5C-74A8-BAB9-553EE13F4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825368-EEF1-5757-6EB3-A2A5A1F37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D6F5-0ACB-41D5-8CB3-217C0B4F2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3071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C3DE2F5-9B14-2574-C570-52306C4AA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EBA7458-7F5F-74D0-7781-C1AD21E193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B9752D-990E-7FB7-8061-5D4D4A8DE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15226-1188-48D5-80C4-C6D8A8C5D795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338BBC5-D993-4BC6-B428-8BB71EB52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8A6880-41AA-51B0-14C3-6F8FF3735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D6F5-0ACB-41D5-8CB3-217C0B4F2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1218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2BD52E-98BB-6AAB-9881-C7450A27A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D14010-C9C9-09CF-9B92-87AB60652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99F647-F033-D962-D1EB-5F2D21E2A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15226-1188-48D5-80C4-C6D8A8C5D795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5FC3F8-37E9-3C74-145F-96AD0E6B7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95BB6C4-CB1A-F390-1880-9235459F1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D6F5-0ACB-41D5-8CB3-217C0B4F2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353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5CA3AC-BA7C-A9F9-6A6D-F15A366D5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B665BD1-8F2F-6371-CBC9-638AA5CB8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368D1C-7866-7FD8-23D8-52C6EC77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15226-1188-48D5-80C4-C6D8A8C5D795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677159-044F-5DF2-2F62-406661B48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0B2052-89B3-52EC-01CA-05CEFB591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D6F5-0ACB-41D5-8CB3-217C0B4F2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139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97B38A-46CD-F2F7-39D6-AAA4C2A42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417523-85C2-8E61-5B72-0FF510537A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1707F01-1C8D-C1A0-F660-35C48CE38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87B4C9C-2BC5-1C1F-D92B-42F11E182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15226-1188-48D5-80C4-C6D8A8C5D795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2587D54-0058-A8DF-B5CA-E996F4F06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EF70D40-DD04-C85C-2E08-3FB0BA4E6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D6F5-0ACB-41D5-8CB3-217C0B4F2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071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4E7BD7-A4EC-024E-E3D8-846BCD702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49E81CA-1631-AF40-E4C6-6426FEF43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C0CAB70-1842-D4BE-2A18-6B6202B0C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A30030E-FF01-AAF2-E733-0A50682658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D908707-858E-E9DC-6C3E-46F660333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A6F0D17-D52F-A3F3-AB5E-D9579474A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15226-1188-48D5-80C4-C6D8A8C5D795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A599DAF-AC91-3EBC-6962-0C510CD84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D4116EB-6C9F-0E93-920E-9EE67292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D6F5-0ACB-41D5-8CB3-217C0B4F2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474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24060C-8D53-5100-7D45-ED56170F9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3FF5EB-E847-C144-B9C8-497FEE673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15226-1188-48D5-80C4-C6D8A8C5D795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F1E5718-B625-2D50-B978-6CB29CD42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116093D-BDB5-33D1-3E88-7A0AEE03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D6F5-0ACB-41D5-8CB3-217C0B4F2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3480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41C855C-1B87-02D3-FD98-3F92DEB4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15226-1188-48D5-80C4-C6D8A8C5D795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1AFBE19-D0FA-390A-B6B7-D4C4D5AAC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F7253D7-88CE-EB30-3BA1-4BA00390D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D6F5-0ACB-41D5-8CB3-217C0B4F2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8745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DA3C25-8F9B-2413-379F-2E72E97EA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8AB9896-51AF-F478-91B7-0C6856EEB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4D4AA61-82F6-190F-9163-31EC4AB47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7F37F3-B4A5-BB96-CF49-929EB5E1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15226-1188-48D5-80C4-C6D8A8C5D795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CBC1F36-EF84-BE29-57C2-F64886D76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0ABAE95-C760-E2A8-C7FB-886D1084E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D6F5-0ACB-41D5-8CB3-217C0B4F2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2710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B5747A-17F2-1F4C-B5CB-DB129C9DA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9C36D3C-9651-E5E0-7441-240C2A0F8F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B2F5C18-9640-537E-2058-B1826F930A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B8F9081-D31D-01F5-D31B-60029AF12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15226-1188-48D5-80C4-C6D8A8C5D795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29E57F5-CA99-CC4B-CEC0-F932E007C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B8A99A5-4510-81E2-C00B-ACB4E276F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D6F5-0ACB-41D5-8CB3-217C0B4F2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224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C792E25-B414-7D3A-E3AD-5A3E1EEAA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457FCDB-912F-56F2-7884-14AD155E8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A84062-6AF2-DE95-F2A9-6E352AAAEC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15226-1188-48D5-80C4-C6D8A8C5D795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F2BB2-21AD-CD33-FF80-595A6E350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45A8C67-469F-4EAF-9304-9C71D0F8E9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0D6F5-0ACB-41D5-8CB3-217C0B4F2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195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lanalto.gov.br/ccivil_03/Constituicao/Constitui%C3%A7ao.htm#art167iv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nucut.org.br/wp-content/uploads/2023/04/Doc.8-Privatizacao-dos-Servicos-Publicos_PDF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mailto:edsonsaneamento@gam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Velhas mãos enrugadas com algumas moedas">
            <a:extLst>
              <a:ext uri="{FF2B5EF4-FFF2-40B4-BE49-F238E27FC236}">
                <a16:creationId xmlns:a16="http://schemas.microsoft.com/office/drawing/2014/main" id="{71569D87-F4B7-16C7-E9FD-2224339A6D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1" name="Rectangle 17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72B115-72C0-1963-2188-EA000DE6B6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5402" y="743447"/>
            <a:ext cx="344576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pt-BR" sz="4000"/>
              <a:t>Financiamento do Saneamento Básico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AEE9D88-8FC1-A05B-F43C-EA4974DAA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5403" y="4629234"/>
            <a:ext cx="344576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pt-BR" dirty="0"/>
              <a:t>Considerações para o debate – 04/05/2023</a:t>
            </a:r>
          </a:p>
        </p:txBody>
      </p:sp>
    </p:spTree>
    <p:extLst>
      <p:ext uri="{BB962C8B-B14F-4D97-AF65-F5344CB8AC3E}">
        <p14:creationId xmlns:p14="http://schemas.microsoft.com/office/powerpoint/2010/main" val="1306124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19F36FB-D38F-3774-44C9-8C906DCFF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anchor="b">
            <a:normAutofit/>
          </a:bodyPr>
          <a:lstStyle/>
          <a:p>
            <a:r>
              <a:rPr lang="pt-BR" sz="5200"/>
              <a:t>Mercado de Capitais – Debêntures</a:t>
            </a:r>
          </a:p>
        </p:txBody>
      </p:sp>
      <p:pic>
        <p:nvPicPr>
          <p:cNvPr id="5" name="Picture 4" descr="Números de ações em uma tela digital">
            <a:extLst>
              <a:ext uri="{FF2B5EF4-FFF2-40B4-BE49-F238E27FC236}">
                <a16:creationId xmlns:a16="http://schemas.microsoft.com/office/drawing/2014/main" id="{55EDCE3F-3C2F-7EEC-7532-41E3C6D95F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42" r="19090" b="-1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11" name="!!accent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007F84-D13F-76BF-8B47-C2DC1EA09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216" y="3351276"/>
            <a:ext cx="6272784" cy="2825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500"/>
              <a:t>As debêntures, incentivadas ou não</a:t>
            </a:r>
          </a:p>
          <a:p>
            <a:r>
              <a:rPr lang="pt-BR" sz="1500"/>
              <a:t>Vantagens em relação aos financiamentos via bancos públicos, agências multilaterais e bancos de desenvolvimento estrangeiros:</a:t>
            </a:r>
          </a:p>
          <a:p>
            <a:r>
              <a:rPr lang="pt-BR" sz="1500"/>
              <a:t>As operações de vendas de títulos e valores mobiliários não estão inclusas no limite de crédito para o setor público ao qual estão sujeitas as CESBs. E, dependendo da classificação de risco do emissor, as emissões de debêntures conseguem ser feitas sem garantias específicas</a:t>
            </a:r>
          </a:p>
          <a:p>
            <a:r>
              <a:rPr lang="pt-BR" sz="1500"/>
              <a:t>As debêntures incentivadas tem prazo relativamente curto 9,3 anos em média (2016 - out/2020) </a:t>
            </a:r>
          </a:p>
          <a:p>
            <a:r>
              <a:rPr lang="pt-BR" sz="1500"/>
              <a:t>Debêntures simples média de 4,5 anos (2016 - out/2020)</a:t>
            </a:r>
          </a:p>
        </p:txBody>
      </p:sp>
    </p:spTree>
    <p:extLst>
      <p:ext uri="{BB962C8B-B14F-4D97-AF65-F5344CB8AC3E}">
        <p14:creationId xmlns:p14="http://schemas.microsoft.com/office/powerpoint/2010/main" val="1913716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B5B1AAF-4817-27C3-EE5F-61BD97191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984" y="643467"/>
            <a:ext cx="8538031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84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Tabela&#10;&#10;Descrição gerada automaticamente">
            <a:extLst>
              <a:ext uri="{FF2B5EF4-FFF2-40B4-BE49-F238E27FC236}">
                <a16:creationId xmlns:a16="http://schemas.microsoft.com/office/drawing/2014/main" id="{3C06CFA3-AA61-5E09-0088-BAA4BB84E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23" y="643467"/>
            <a:ext cx="10611553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14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iagrama&#10;&#10;Descrição gerada automaticamente com confiança baixa">
            <a:extLst>
              <a:ext uri="{FF2B5EF4-FFF2-40B4-BE49-F238E27FC236}">
                <a16:creationId xmlns:a16="http://schemas.microsoft.com/office/drawing/2014/main" id="{D14078F4-BBAC-F709-8E63-B45A716FE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16254"/>
            <a:ext cx="10905066" cy="482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84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41" name="Isosceles Triangle 104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Gráfico, Histograma&#10;&#10;Descrição gerada automaticamente">
            <a:extLst>
              <a:ext uri="{FF2B5EF4-FFF2-40B4-BE49-F238E27FC236}">
                <a16:creationId xmlns:a16="http://schemas.microsoft.com/office/drawing/2014/main" id="{C73ED8D2-677F-CDF7-0FA0-DCAB1B261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942" y="643467"/>
            <a:ext cx="9904116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Isosceles Triangle 104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5" name="Picture 1" descr="Interface gráfica do usuário, Gráfico&#10;&#10;Descrição gerada automaticamente">
            <a:extLst>
              <a:ext uri="{FF2B5EF4-FFF2-40B4-BE49-F238E27FC236}">
                <a16:creationId xmlns:a16="http://schemas.microsoft.com/office/drawing/2014/main" id="{BD3EF0C4-FF68-874A-62FD-2E297BB67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781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2" descr="Gráfico, Gráfico de barras&#10;&#10;Descrição gerada automaticamente">
            <a:extLst>
              <a:ext uri="{FF2B5EF4-FFF2-40B4-BE49-F238E27FC236}">
                <a16:creationId xmlns:a16="http://schemas.microsoft.com/office/drawing/2014/main" id="{6D7AAA1B-E71B-892C-B057-CF7BEE5AAD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9F22354F-08C7-41F0-5C9E-6CD1F58E0D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6596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Teclas de caixa registradora antiga">
            <a:extLst>
              <a:ext uri="{FF2B5EF4-FFF2-40B4-BE49-F238E27FC236}">
                <a16:creationId xmlns:a16="http://schemas.microsoft.com/office/drawing/2014/main" id="{6F9E92CB-E2EA-6B93-4D7C-FB27EB3075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89" r="18051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3F545CB-C4F7-5F63-638D-300470B5F844}"/>
              </a:ext>
            </a:extLst>
          </p:cNvPr>
          <p:cNvSpPr txBox="1"/>
          <p:nvPr/>
        </p:nvSpPr>
        <p:spPr>
          <a:xfrm>
            <a:off x="7274560" y="843280"/>
            <a:ext cx="4079239" cy="53336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Nos </a:t>
            </a:r>
            <a:r>
              <a:rPr lang="en-US" sz="2400" dirty="0" err="1"/>
              <a:t>últimos</a:t>
            </a:r>
            <a:r>
              <a:rPr lang="en-US" sz="2400" dirty="0"/>
              <a:t> </a:t>
            </a:r>
            <a:r>
              <a:rPr lang="en-US" sz="2400" dirty="0" err="1"/>
              <a:t>anos</a:t>
            </a:r>
            <a:r>
              <a:rPr lang="en-US" sz="2400" dirty="0"/>
              <a:t>, </a:t>
            </a:r>
            <a:r>
              <a:rPr lang="en-US" sz="2400" dirty="0" err="1"/>
              <a:t>Aegea</a:t>
            </a:r>
            <a:r>
              <a:rPr lang="en-US" sz="2400" dirty="0"/>
              <a:t>, BRK Ambiental e </a:t>
            </a:r>
            <a:r>
              <a:rPr lang="en-US" sz="2400" dirty="0" err="1"/>
              <a:t>Iguá</a:t>
            </a:r>
            <a:r>
              <a:rPr lang="en-US" sz="2400" dirty="0"/>
              <a:t> </a:t>
            </a:r>
            <a:r>
              <a:rPr lang="en-US" sz="2400" dirty="0" err="1"/>
              <a:t>Saneamento</a:t>
            </a:r>
            <a:r>
              <a:rPr lang="en-US" sz="2400" dirty="0"/>
              <a:t> </a:t>
            </a:r>
            <a:r>
              <a:rPr lang="en-US" sz="2400" dirty="0" err="1"/>
              <a:t>têm</a:t>
            </a:r>
            <a:r>
              <a:rPr lang="en-US" sz="2400" dirty="0"/>
              <a:t> </a:t>
            </a:r>
            <a:r>
              <a:rPr lang="en-US" sz="2400" dirty="0" err="1"/>
              <a:t>buscado</a:t>
            </a:r>
            <a:r>
              <a:rPr lang="en-US" sz="2400" dirty="0"/>
              <a:t> </a:t>
            </a:r>
            <a:r>
              <a:rPr lang="en-US" sz="2400" dirty="0" err="1"/>
              <a:t>levantar</a:t>
            </a:r>
            <a:r>
              <a:rPr lang="en-US" sz="2400" dirty="0"/>
              <a:t> </a:t>
            </a:r>
            <a:r>
              <a:rPr lang="en-US" sz="2400" dirty="0" err="1"/>
              <a:t>mais</a:t>
            </a:r>
            <a:r>
              <a:rPr lang="en-US" sz="2400" dirty="0"/>
              <a:t> capital para </a:t>
            </a:r>
            <a:r>
              <a:rPr lang="en-US" sz="2400" dirty="0" err="1"/>
              <a:t>investimentos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meio</a:t>
            </a:r>
            <a:r>
              <a:rPr lang="en-US" sz="2400" dirty="0"/>
              <a:t> de </a:t>
            </a:r>
            <a:r>
              <a:rPr lang="en-US" sz="2400" dirty="0" err="1"/>
              <a:t>diferentes</a:t>
            </a:r>
            <a:r>
              <a:rPr lang="en-US" sz="2400" dirty="0"/>
              <a:t> </a:t>
            </a:r>
            <a:r>
              <a:rPr lang="en-US" sz="2400" dirty="0" err="1"/>
              <a:t>rodadas</a:t>
            </a:r>
            <a:r>
              <a:rPr lang="en-US" sz="2400" dirty="0"/>
              <a:t> de </a:t>
            </a:r>
            <a:r>
              <a:rPr lang="en-US" sz="2400" dirty="0" err="1"/>
              <a:t>emissão</a:t>
            </a:r>
            <a:r>
              <a:rPr lang="en-US" sz="2400" dirty="0"/>
              <a:t> de </a:t>
            </a:r>
            <a:r>
              <a:rPr lang="en-US" sz="2400" dirty="0" err="1"/>
              <a:t>debêntures</a:t>
            </a:r>
            <a:r>
              <a:rPr lang="en-US" sz="2400" dirty="0"/>
              <a:t>. No </a:t>
            </a:r>
            <a:r>
              <a:rPr lang="en-US" sz="2400" dirty="0" err="1"/>
              <a:t>caso</a:t>
            </a:r>
            <a:r>
              <a:rPr lang="en-US" sz="2400" dirty="0"/>
              <a:t> da </a:t>
            </a:r>
            <a:r>
              <a:rPr lang="en-US" sz="2400" dirty="0" err="1"/>
              <a:t>Aegea</a:t>
            </a:r>
            <a:r>
              <a:rPr lang="en-US" sz="2400" dirty="0"/>
              <a:t>,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exemplo</a:t>
            </a:r>
            <a:r>
              <a:rPr lang="en-US" sz="2400" dirty="0"/>
              <a:t>, </a:t>
            </a:r>
            <a:r>
              <a:rPr lang="en-US" sz="2400" dirty="0" err="1"/>
              <a:t>os</a:t>
            </a:r>
            <a:r>
              <a:rPr lang="en-US" sz="2400" dirty="0"/>
              <a:t> mercados de </a:t>
            </a:r>
            <a:r>
              <a:rPr lang="en-US" sz="2400" dirty="0" err="1"/>
              <a:t>capitais</a:t>
            </a:r>
            <a:r>
              <a:rPr lang="en-US" sz="2400" dirty="0"/>
              <a:t> </a:t>
            </a:r>
            <a:r>
              <a:rPr lang="en-US" sz="2400" dirty="0" err="1"/>
              <a:t>nacional</a:t>
            </a:r>
            <a:r>
              <a:rPr lang="en-US" sz="2400" dirty="0"/>
              <a:t> e </a:t>
            </a:r>
            <a:r>
              <a:rPr lang="en-US" sz="2400" dirty="0" err="1"/>
              <a:t>internacional</a:t>
            </a:r>
            <a:r>
              <a:rPr lang="en-US" sz="2400" dirty="0"/>
              <a:t> </a:t>
            </a:r>
            <a:r>
              <a:rPr lang="en-US" sz="2400" dirty="0" err="1"/>
              <a:t>foram</a:t>
            </a:r>
            <a:r>
              <a:rPr lang="en-US" sz="2400" dirty="0"/>
              <a:t> as </a:t>
            </a:r>
            <a:r>
              <a:rPr lang="en-US" sz="2400" dirty="0" err="1"/>
              <a:t>fontes</a:t>
            </a:r>
            <a:r>
              <a:rPr lang="en-US" sz="2400" dirty="0"/>
              <a:t> de 74,2% de </a:t>
            </a:r>
            <a:r>
              <a:rPr lang="en-US" sz="2400" dirty="0" err="1"/>
              <a:t>sua</a:t>
            </a:r>
            <a:r>
              <a:rPr lang="en-US" sz="2400" dirty="0"/>
              <a:t> </a:t>
            </a:r>
            <a:r>
              <a:rPr lang="en-US" sz="2400" dirty="0" err="1"/>
              <a:t>dívida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2021.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Aegea</a:t>
            </a:r>
            <a:r>
              <a:rPr lang="en-US" sz="1400" dirty="0"/>
              <a:t>, </a:t>
            </a:r>
            <a:r>
              <a:rPr lang="en-US" sz="1400" dirty="0" err="1"/>
              <a:t>Apresentação</a:t>
            </a:r>
            <a:r>
              <a:rPr lang="en-US" sz="1400" dirty="0"/>
              <a:t> </a:t>
            </a:r>
            <a:r>
              <a:rPr lang="en-US" sz="1400" dirty="0" err="1"/>
              <a:t>institucional</a:t>
            </a:r>
            <a:r>
              <a:rPr lang="en-US" sz="1400" dirty="0"/>
              <a:t>, </a:t>
            </a:r>
            <a:r>
              <a:rPr lang="en-US" sz="1400" dirty="0" err="1"/>
              <a:t>fevereiro</a:t>
            </a:r>
            <a:r>
              <a:rPr lang="en-US" sz="1400" dirty="0"/>
              <a:t> de 2021 (power point </a:t>
            </a:r>
            <a:r>
              <a:rPr lang="en-US" sz="1400" dirty="0" err="1"/>
              <a:t>baixado</a:t>
            </a:r>
            <a:r>
              <a:rPr lang="en-US" sz="1400" dirty="0"/>
              <a:t> do site da </a:t>
            </a:r>
            <a:r>
              <a:rPr lang="en-US" sz="1400" dirty="0" err="1"/>
              <a:t>empresa</a:t>
            </a:r>
            <a:r>
              <a:rPr lang="en-US" sz="1400" dirty="0"/>
              <a:t> </a:t>
            </a:r>
            <a:r>
              <a:rPr lang="en-US" sz="1400" dirty="0" err="1"/>
              <a:t>em</a:t>
            </a:r>
            <a:r>
              <a:rPr lang="en-US" sz="1400" dirty="0"/>
              <a:t> 18 de </a:t>
            </a:r>
            <a:r>
              <a:rPr lang="en-US" sz="1400" dirty="0" err="1"/>
              <a:t>março</a:t>
            </a:r>
            <a:r>
              <a:rPr lang="en-US" sz="1400" dirty="0"/>
              <a:t> de 2021</a:t>
            </a:r>
          </a:p>
        </p:txBody>
      </p:sp>
    </p:spTree>
    <p:extLst>
      <p:ext uri="{BB962C8B-B14F-4D97-AF65-F5344CB8AC3E}">
        <p14:creationId xmlns:p14="http://schemas.microsoft.com/office/powerpoint/2010/main" val="1751349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0630D87-3ECA-AFCE-A801-2A6376FBE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7089" y="891540"/>
            <a:ext cx="5224523" cy="1578308"/>
          </a:xfrm>
        </p:spPr>
        <p:txBody>
          <a:bodyPr>
            <a:normAutofit/>
          </a:bodyPr>
          <a:lstStyle/>
          <a:p>
            <a:r>
              <a:rPr lang="pt-BR" sz="4000"/>
              <a:t>PPP – Lei 11.079/2004 (Financiamento)?</a:t>
            </a:r>
          </a:p>
        </p:txBody>
      </p:sp>
      <p:pic>
        <p:nvPicPr>
          <p:cNvPr id="14" name="Picture 4" descr="Gráfico em documento com caneta">
            <a:extLst>
              <a:ext uri="{FF2B5EF4-FFF2-40B4-BE49-F238E27FC236}">
                <a16:creationId xmlns:a16="http://schemas.microsoft.com/office/drawing/2014/main" id="{626B147E-EDB6-2BEE-5BAD-A8D696A63E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46" r="5125"/>
          <a:stretch/>
        </p:blipFill>
        <p:spPr>
          <a:xfrm>
            <a:off x="-1" y="891540"/>
            <a:ext cx="5776079" cy="5071110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A639DE-2FC6-450A-D8C9-96DFD5E10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7089" y="2630161"/>
            <a:ext cx="5224521" cy="3332489"/>
          </a:xfrm>
        </p:spPr>
        <p:txBody>
          <a:bodyPr>
            <a:normAutofit/>
          </a:bodyPr>
          <a:lstStyle/>
          <a:p>
            <a:r>
              <a:rPr lang="pt-BR" sz="1600" b="0" i="0">
                <a:effectLst/>
                <a:latin typeface="Arial" panose="020B0604020202020204" pitchFamily="34" charset="0"/>
              </a:rPr>
              <a:t>Parceria público-privada é o contrato administrativo de concessão, na modalidade patrocinada ou administrativa</a:t>
            </a:r>
          </a:p>
          <a:p>
            <a:r>
              <a:rPr lang="pt-BR" sz="1600"/>
              <a:t>Concessão patrocinada é a concessão de serviços públicos ou de obras públicas de que trata a Lei nº 8.987, de 13 de fevereiro de 1995, quando envolver, adicionalmente à tarifa cobrada dos usuários contraprestação pecuniária do parceiro público ao parceiro privado</a:t>
            </a:r>
          </a:p>
          <a:p>
            <a:r>
              <a:rPr lang="pt-BR" sz="1600"/>
              <a:t>Concessão administrativa é o contrato de prestação de serviços de que a Administração Pública seja a usuária direta ou indireta, ainda que envolva execução de obra ou fornecimento e instalação de bens.</a:t>
            </a:r>
          </a:p>
        </p:txBody>
      </p:sp>
    </p:spTree>
    <p:extLst>
      <p:ext uri="{BB962C8B-B14F-4D97-AF65-F5344CB8AC3E}">
        <p14:creationId xmlns:p14="http://schemas.microsoft.com/office/powerpoint/2010/main" val="1627911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4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38A6070-0D7D-0E26-625D-CD4D3C682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pt-BR" sz="3600">
                <a:solidFill>
                  <a:schemeClr val="tx2"/>
                </a:solidFill>
              </a:rPr>
              <a:t>Garantias da PPP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43A380-A007-CD41-641B-2CB6C6530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pt-BR" sz="17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Art. 8º As obrigações pecuniárias contraídas pela Administração Pública em contrato de parceria público-privada poderão ser garantidas mediante:        </a:t>
            </a:r>
          </a:p>
          <a:p>
            <a:r>
              <a:rPr lang="pt-BR" sz="17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I – vinculação de receitas, observado o disposto no </a:t>
            </a:r>
            <a:r>
              <a:rPr lang="pt-BR" sz="17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hlinkClick r:id="rId2"/>
              </a:rPr>
              <a:t>inciso IV do art. 167 da Constituição Federal ;</a:t>
            </a:r>
            <a:endParaRPr lang="pt-BR" sz="1700" b="0" i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r>
              <a:rPr lang="pt-BR" sz="17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II – instituição ou utilização de fundos especiais previstos em lei;</a:t>
            </a:r>
          </a:p>
          <a:p>
            <a:r>
              <a:rPr lang="pt-BR" sz="17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III – contratação de seguro-garantia com as companhias seguradoras que não sejam controladas pelo Poder Público;</a:t>
            </a:r>
          </a:p>
          <a:p>
            <a:r>
              <a:rPr lang="pt-BR" sz="17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IV - garantia prestada por organismos internacionais ou instituições financeiras;   </a:t>
            </a:r>
          </a:p>
          <a:p>
            <a:r>
              <a:rPr lang="pt-BR" sz="17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V – garantias prestadas por fundo garantidor ou empresa estatal criada para essa finalidade;</a:t>
            </a:r>
          </a:p>
          <a:p>
            <a:r>
              <a:rPr lang="pt-BR" sz="17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VI – outros mecanismos admitidos em lei.</a:t>
            </a:r>
          </a:p>
          <a:p>
            <a:endParaRPr lang="pt-BR" sz="1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40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D23D555-EB26-B1F1-6ACB-C9DA363CA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pt-BR" sz="5400" dirty="0"/>
              <a:t>Recomendações</a:t>
            </a:r>
          </a:p>
        </p:txBody>
      </p:sp>
      <p:pic>
        <p:nvPicPr>
          <p:cNvPr id="5" name="Picture 4" descr="Lupa mostrando declínio de desempenho">
            <a:extLst>
              <a:ext uri="{FF2B5EF4-FFF2-40B4-BE49-F238E27FC236}">
                <a16:creationId xmlns:a16="http://schemas.microsoft.com/office/drawing/2014/main" id="{68383D17-764D-2DC3-F08F-AC05345BEA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53" r="42615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8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064637-9E44-85AF-2C9D-87520F6FD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pt-BR" sz="2000" dirty="0"/>
              <a:t>Revisão dos critérios de disponibilização de recursos públicos/limite de endividamento/teto do Conselho Monetário Nacional</a:t>
            </a:r>
          </a:p>
          <a:p>
            <a:r>
              <a:rPr lang="pt-BR" sz="2000" dirty="0"/>
              <a:t>Qualificação do gasto público</a:t>
            </a:r>
          </a:p>
          <a:p>
            <a:r>
              <a:rPr lang="pt-BR" sz="2000" dirty="0"/>
              <a:t>Programa de recuperação e revitalização dos operadores públicos</a:t>
            </a:r>
          </a:p>
          <a:p>
            <a:r>
              <a:rPr lang="pt-BR" sz="2000" dirty="0"/>
              <a:t>Fundo Nacional de Universalização do Acesso aos Serviços de Saneamento</a:t>
            </a:r>
          </a:p>
          <a:p>
            <a:r>
              <a:rPr lang="pt-BR" sz="2000" dirty="0"/>
              <a:t>Fim do critério de melhor oferta de pagamento pela outorga após qualificação de propostas técnicas</a:t>
            </a:r>
          </a:p>
        </p:txBody>
      </p:sp>
    </p:spTree>
    <p:extLst>
      <p:ext uri="{BB962C8B-B14F-4D97-AF65-F5344CB8AC3E}">
        <p14:creationId xmlns:p14="http://schemas.microsoft.com/office/powerpoint/2010/main" val="3545920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998AE33-3913-6F44-E8DF-39A4C7795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chemeClr val="tx2"/>
                </a:solidFill>
              </a:rPr>
              <a:t>Premissas 1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1D529B-6CA6-9885-70D7-F9A2AD5E5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1737360"/>
            <a:ext cx="4977578" cy="4323611"/>
          </a:xfrm>
        </p:spPr>
        <p:txBody>
          <a:bodyPr anchor="ctr">
            <a:normAutofit fontScale="85000" lnSpcReduction="20000"/>
          </a:bodyPr>
          <a:lstStyle/>
          <a:p>
            <a:endParaRPr lang="pt-BR" sz="1800" dirty="0">
              <a:solidFill>
                <a:schemeClr val="tx2"/>
              </a:solidFill>
            </a:endParaRPr>
          </a:p>
          <a:p>
            <a:endParaRPr lang="pt-BR" sz="1800" dirty="0">
              <a:solidFill>
                <a:schemeClr val="tx2"/>
              </a:solidFill>
            </a:endParaRPr>
          </a:p>
          <a:p>
            <a:r>
              <a:rPr lang="pt-BR" sz="1800" dirty="0">
                <a:solidFill>
                  <a:schemeClr val="tx2"/>
                </a:solidFill>
              </a:rPr>
              <a:t>Os serviços de saneamento constituem um monopólio natural</a:t>
            </a:r>
          </a:p>
          <a:p>
            <a:r>
              <a:rPr lang="pt-BR" sz="1800" dirty="0">
                <a:solidFill>
                  <a:schemeClr val="tx2"/>
                </a:solidFill>
              </a:rPr>
              <a:t>São serviços essenciais, a demanda é permanente (“não se escolhe outro produto”)</a:t>
            </a:r>
          </a:p>
          <a:p>
            <a:r>
              <a:rPr lang="pt-BR" sz="1800" dirty="0">
                <a:solidFill>
                  <a:schemeClr val="tx2"/>
                </a:solidFill>
              </a:rPr>
              <a:t>Riscos de oferta (secas)</a:t>
            </a:r>
          </a:p>
          <a:p>
            <a:r>
              <a:rPr lang="pt-BR" sz="1800" dirty="0">
                <a:solidFill>
                  <a:schemeClr val="tx2"/>
                </a:solidFill>
              </a:rPr>
              <a:t>Pandemia da Covid 19 não afetou o setor</a:t>
            </a:r>
          </a:p>
          <a:p>
            <a:r>
              <a:rPr lang="pt-BR" sz="1800" dirty="0">
                <a:solidFill>
                  <a:schemeClr val="tx2"/>
                </a:solidFill>
              </a:rPr>
              <a:t>Heterogeneidade de prestadores </a:t>
            </a:r>
          </a:p>
          <a:p>
            <a:pPr marL="0" indent="0">
              <a:buNone/>
            </a:pPr>
            <a:r>
              <a:rPr lang="pt-BR" sz="1800" dirty="0"/>
              <a:t>São 28 </a:t>
            </a:r>
            <a:r>
              <a:rPr lang="pt-BR" sz="1800" dirty="0" err="1"/>
              <a:t>CESBs</a:t>
            </a:r>
            <a:r>
              <a:rPr lang="pt-BR" sz="1800" dirty="0"/>
              <a:t> (24 “Sociedade de economia mista com administração pública - SEMAP”; 2 AUT; 1 EP; 1 PRIV.)</a:t>
            </a:r>
          </a:p>
          <a:p>
            <a:pPr marL="0" indent="0">
              <a:buNone/>
            </a:pPr>
            <a:r>
              <a:rPr lang="pt-BR" sz="1800" dirty="0"/>
              <a:t>Das 24 empresas cuja natureza jurídica é SEMAP”,</a:t>
            </a:r>
            <a:r>
              <a:rPr lang="pt-BR" sz="1800" dirty="0">
                <a:solidFill>
                  <a:schemeClr val="tx2"/>
                </a:solidFill>
              </a:rPr>
              <a:t> </a:t>
            </a:r>
            <a:r>
              <a:rPr lang="pt-BR" sz="1800" dirty="0"/>
              <a:t>15 passaram pela análise de capacidade econômica e financeira</a:t>
            </a:r>
          </a:p>
          <a:p>
            <a:pPr marL="0" indent="0">
              <a:buNone/>
            </a:pPr>
            <a:r>
              <a:rPr lang="pt-BR" sz="1800" dirty="0">
                <a:solidFill>
                  <a:schemeClr val="tx2"/>
                </a:solidFill>
              </a:rPr>
              <a:t>Fonte: https://www.gov.br/ana/pt-br/assuntos/noticias-e-eventos/noticias/ana-divulga-relacao-dos-prestadores-de-servicos-de-agua-potavel-ou-de-esgotamento-sanitario-que-apresentaram-documentacao-de-capacidade-economico-financeira</a:t>
            </a:r>
          </a:p>
          <a:p>
            <a:endParaRPr lang="pt-BR" sz="1800" dirty="0">
              <a:solidFill>
                <a:schemeClr val="tx2"/>
              </a:solidFill>
            </a:endParaRPr>
          </a:p>
          <a:p>
            <a:endParaRPr lang="pt-BR" sz="1800" dirty="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Farm scene">
            <a:extLst>
              <a:ext uri="{FF2B5EF4-FFF2-40B4-BE49-F238E27FC236}">
                <a16:creationId xmlns:a16="http://schemas.microsoft.com/office/drawing/2014/main" id="{C5493DF1-F59F-AE4C-3AC0-FD9B2F7EF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74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51C8A3-2C10-AC27-C46E-6D7F7D319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Siglas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732D36-1F31-6463-1464-D61F4BBDB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IFC - </a:t>
            </a:r>
            <a:r>
              <a:rPr lang="pt-BR" dirty="0" err="1"/>
              <a:t>International</a:t>
            </a:r>
            <a:r>
              <a:rPr lang="pt-BR" dirty="0"/>
              <a:t> </a:t>
            </a:r>
            <a:r>
              <a:rPr lang="pt-BR" dirty="0" err="1"/>
              <a:t>Finance</a:t>
            </a:r>
            <a:r>
              <a:rPr lang="pt-BR" dirty="0"/>
              <a:t> Corporation (Grupo Banco Mundial para o setor privado)</a:t>
            </a:r>
          </a:p>
          <a:p>
            <a:r>
              <a:rPr lang="pt-BR" dirty="0"/>
              <a:t>BIRD</a:t>
            </a:r>
            <a:r>
              <a:rPr lang="pt-BR" b="1" dirty="0">
                <a:solidFill>
                  <a:srgbClr val="555555"/>
                </a:solidFill>
                <a:latin typeface="rawline"/>
              </a:rPr>
              <a:t> - </a:t>
            </a:r>
            <a:r>
              <a:rPr lang="pt-BR" dirty="0"/>
              <a:t>Banco Internacional para Reconstrução e Desenvolvimento </a:t>
            </a:r>
          </a:p>
          <a:p>
            <a:r>
              <a:rPr lang="pt-BR" dirty="0"/>
              <a:t>BID - Banco Interamericano de Desenvolvimento </a:t>
            </a:r>
          </a:p>
          <a:p>
            <a:r>
              <a:rPr lang="pt-BR" dirty="0"/>
              <a:t>JICA - Agência de Cooperação Internacional</a:t>
            </a:r>
          </a:p>
          <a:p>
            <a:r>
              <a:rPr lang="pt-BR" dirty="0" err="1"/>
              <a:t>KfW</a:t>
            </a:r>
            <a:r>
              <a:rPr lang="pt-BR" dirty="0"/>
              <a:t> - Banco de Desenvolvimento Alemão</a:t>
            </a:r>
          </a:p>
        </p:txBody>
      </p:sp>
    </p:spTree>
    <p:extLst>
      <p:ext uri="{BB962C8B-B14F-4D97-AF65-F5344CB8AC3E}">
        <p14:creationId xmlns:p14="http://schemas.microsoft.com/office/powerpoint/2010/main" val="728315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D390A5D-0A1D-B280-F2E9-1CE3022F1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97930"/>
            <a:ext cx="10905066" cy="406213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13914BC-94B4-EC09-607C-C0559F0C282D}"/>
              </a:ext>
            </a:extLst>
          </p:cNvPr>
          <p:cNvSpPr txBox="1"/>
          <p:nvPr/>
        </p:nvSpPr>
        <p:spPr>
          <a:xfrm>
            <a:off x="914399" y="5460068"/>
            <a:ext cx="10634133" cy="8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>
              <a:lnSpc>
                <a:spcPct val="150000"/>
              </a:lnSpc>
            </a:pPr>
            <a:r>
              <a:rPr lang="pt-BR" sz="1200" kern="100">
                <a:effectLst/>
                <a:latin typeface="Times New Roman" panose="02020603050405020304" pitchFamily="18" charset="0"/>
                <a:ea typeface="Noto Sans CJK SC Regular"/>
                <a:cs typeface="Lohit Devanagari"/>
              </a:rPr>
              <a:t>ALBUQUERQUE, G. D. R. Estruturas de financiamento aplicáveis ao setor de saneamento básico. BNDES Setorial, n. 34, p. 45-94, set. 2011. Disponível em: https://www.bndes.gov.br/SiteBNDES/export/sites/default/bndes_pt/Galerias/Arquivos/conhecimen to/bnset/set3402.pdf. Acesso em: 1 dez. 2020):</a:t>
            </a:r>
          </a:p>
          <a:p>
            <a:pPr indent="450215" algn="just">
              <a:lnSpc>
                <a:spcPct val="150000"/>
              </a:lnSpc>
            </a:pPr>
            <a:r>
              <a:rPr lang="pt-BR" sz="1200" kern="100">
                <a:effectLst/>
                <a:latin typeface="Times New Roman" panose="02020603050405020304" pitchFamily="18" charset="0"/>
                <a:ea typeface="Noto Sans CJK SC Regular"/>
                <a:cs typeface="Lohit Devanagari"/>
              </a:rPr>
              <a:t>Guilherme da Rocha Albuquerque</a:t>
            </a:r>
            <a:endParaRPr lang="pt-BR" sz="1200" kern="100" dirty="0">
              <a:effectLst/>
              <a:latin typeface="Times New Roman" panose="02020603050405020304" pitchFamily="18" charset="0"/>
              <a:ea typeface="Noto Sans CJK SC Regular"/>
              <a:cs typeface="Lohit Devanagari"/>
            </a:endParaRPr>
          </a:p>
        </p:txBody>
      </p:sp>
    </p:spTree>
    <p:extLst>
      <p:ext uri="{BB962C8B-B14F-4D97-AF65-F5344CB8AC3E}">
        <p14:creationId xmlns:p14="http://schemas.microsoft.com/office/powerpoint/2010/main" val="2759735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F3C9FF6-BE28-ADBD-04F6-5B9A3B082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5400"/>
              <a:t>Fontes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E8ADF3-7A9B-3A49-4C79-9CA45192A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pt-BR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financiamento dos serviços de água e esgoto: análise do passado recente (2016-2019) e desafios da diversificação de fontes para chegar à universalização </a:t>
            </a:r>
          </a:p>
          <a:p>
            <a:pPr marL="0" indent="0">
              <a:buNone/>
            </a:pPr>
            <a:r>
              <a:rPr lang="pt-BR" sz="2200" dirty="0" err="1"/>
              <a:t>Autor@s:Letícia</a:t>
            </a:r>
            <a:r>
              <a:rPr lang="pt-BR" sz="2200" dirty="0"/>
              <a:t> Barbosa Pimentel e Marcelo Trindade </a:t>
            </a:r>
            <a:r>
              <a:rPr lang="pt-BR" sz="2200" dirty="0" err="1"/>
              <a:t>Miterhof</a:t>
            </a:r>
            <a:endParaRPr lang="pt-BR" sz="2200" dirty="0"/>
          </a:p>
          <a:p>
            <a:pPr marL="0" indent="0">
              <a:buNone/>
            </a:pPr>
            <a:r>
              <a:rPr lang="pt-BR" sz="1800" dirty="0"/>
              <a:t>Disponível em: </a:t>
            </a:r>
            <a:r>
              <a:rPr lang="pt-BR" sz="1800" u="sng" dirty="0"/>
              <a:t>https://www.scielo.br/j/ecos/a/W6bJdcQYNnbkrLdyrC8Cfqd/</a:t>
            </a:r>
          </a:p>
          <a:p>
            <a:r>
              <a:rPr lang="pt-BR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 a austeridade e a financeirização: As privatizações e os desafios dos serviços públicos no Brasil</a:t>
            </a:r>
          </a:p>
          <a:p>
            <a:pPr marL="0" indent="0">
              <a:buNone/>
            </a:pPr>
            <a:r>
              <a:rPr lang="pt-BR" sz="2200" dirty="0"/>
              <a:t>Autores: Fernando Amorim Teixeira e Gustavo Teixeira Ferreira da Silva</a:t>
            </a:r>
          </a:p>
          <a:p>
            <a:pPr marL="0" indent="0">
              <a:buNone/>
            </a:pPr>
            <a:r>
              <a:rPr lang="pt-BR" sz="1800" dirty="0"/>
              <a:t>Disponível em: </a:t>
            </a:r>
            <a:r>
              <a:rPr lang="pt-BR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https://www.fnucut.org.br/wp-content/uploads/2023/04/Doc.8-Privatizacao-dos-Servicos-Publicos_PDF.pdf</a:t>
            </a:r>
            <a:endParaRPr lang="pt-BR" sz="1800" dirty="0"/>
          </a:p>
          <a:p>
            <a:pPr marL="0" indent="0">
              <a:buNone/>
            </a:pPr>
            <a:endParaRPr lang="pt-BR" sz="1800" dirty="0"/>
          </a:p>
          <a:p>
            <a:r>
              <a:rPr lang="pt-BR" sz="1800" b="1" dirty="0"/>
              <a:t>Apoio</a:t>
            </a:r>
            <a:r>
              <a:rPr lang="pt-BR" sz="1800" dirty="0"/>
              <a:t>: Isadora </a:t>
            </a:r>
            <a:r>
              <a:rPr lang="pt-BR" sz="1800" dirty="0" err="1"/>
              <a:t>Cruxên</a:t>
            </a:r>
            <a:r>
              <a:rPr lang="pt-BR" sz="1800" dirty="0"/>
              <a:t>: Professora de Negócios e Sociedade na Queen Mary </a:t>
            </a:r>
            <a:r>
              <a:rPr lang="pt-BR" sz="1800" dirty="0" err="1"/>
              <a:t>University</a:t>
            </a:r>
            <a:r>
              <a:rPr lang="pt-BR" sz="1800" dirty="0"/>
              <a:t> </a:t>
            </a:r>
            <a:r>
              <a:rPr lang="pt-BR" sz="1800" dirty="0" err="1"/>
              <a:t>of</a:t>
            </a:r>
            <a:r>
              <a:rPr lang="pt-BR" sz="1800" dirty="0"/>
              <a:t> London, UK</a:t>
            </a:r>
          </a:p>
          <a:p>
            <a:pPr marL="0" indent="0">
              <a:buNone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673190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8DFF267-B579-6FBC-26CC-CF150CC20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pt-BR" sz="5400"/>
              <a:t>OBRIGADO</a:t>
            </a:r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BC94F26-7E19-78B5-5DC5-0E0860CB6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pt-BR" sz="2200"/>
              <a:t>EDSON APARECIDO DA SILVA</a:t>
            </a:r>
          </a:p>
          <a:p>
            <a:r>
              <a:rPr lang="pt-BR" sz="2200"/>
              <a:t>SECRETÁRIO EXECUTIVO DO ONDAS</a:t>
            </a:r>
          </a:p>
          <a:p>
            <a:r>
              <a:rPr lang="pt-BR" sz="2200"/>
              <a:t>04/052023</a:t>
            </a:r>
          </a:p>
          <a:p>
            <a:pPr marL="0" indent="0">
              <a:buNone/>
            </a:pPr>
            <a:r>
              <a:rPr lang="pt-BR" sz="2200"/>
              <a:t>E-mail: </a:t>
            </a:r>
            <a:r>
              <a:rPr lang="pt-BR" sz="2200">
                <a:hlinkClick r:id="rId2"/>
              </a:rPr>
              <a:t>edsonsaneamento@gamil.com</a:t>
            </a:r>
            <a:endParaRPr lang="pt-BR" sz="2200"/>
          </a:p>
          <a:p>
            <a:pPr marL="0" indent="0">
              <a:buNone/>
            </a:pPr>
            <a:r>
              <a:rPr lang="pt-BR" sz="2200"/>
              <a:t>Fone</a:t>
            </a:r>
            <a:r>
              <a:rPr lang="pt-BR" sz="2200">
                <a:sym typeface="Wingdings" panose="05000000000000000000" pitchFamily="2" charset="2"/>
              </a:rPr>
              <a:t>:(11)98674-4984</a:t>
            </a:r>
            <a:endParaRPr lang="pt-BR" sz="2200"/>
          </a:p>
        </p:txBody>
      </p:sp>
      <p:pic>
        <p:nvPicPr>
          <p:cNvPr id="5" name="Picture 4" descr="Escadas da frente e colunas de um majestoso edifício da cidade">
            <a:extLst>
              <a:ext uri="{FF2B5EF4-FFF2-40B4-BE49-F238E27FC236}">
                <a16:creationId xmlns:a16="http://schemas.microsoft.com/office/drawing/2014/main" id="{FE1B1A2C-65D4-0777-90DC-68CF12072B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04" r="13780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063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0116993-3C1E-C545-EE9F-89B8C2672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r>
              <a:rPr lang="pt-BR" sz="4000"/>
              <a:t>Premissas 2- Financiamento</a:t>
            </a:r>
          </a:p>
        </p:txBody>
      </p:sp>
      <p:pic>
        <p:nvPicPr>
          <p:cNvPr id="12" name="Picture 4" descr="Calculadora, caneta, bússola, dinheiro e um papel com gráficos impressos">
            <a:extLst>
              <a:ext uri="{FF2B5EF4-FFF2-40B4-BE49-F238E27FC236}">
                <a16:creationId xmlns:a16="http://schemas.microsoft.com/office/drawing/2014/main" id="{9FE5DB59-B58B-C7D5-ABA6-D36648FE0F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77" r="29454" b="-1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706398-E731-9C2E-64D9-639ADF24A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2409830"/>
            <a:ext cx="6798539" cy="3705217"/>
          </a:xfrm>
        </p:spPr>
        <p:txBody>
          <a:bodyPr>
            <a:normAutofit/>
          </a:bodyPr>
          <a:lstStyle/>
          <a:p>
            <a:r>
              <a:rPr lang="pt-BR" sz="2000" dirty="0"/>
              <a:t>Trata-se de projetos normalmente de longo prazo</a:t>
            </a:r>
          </a:p>
          <a:p>
            <a:r>
              <a:rPr lang="pt-BR" sz="2000" dirty="0"/>
              <a:t>Necessita de grandes volumes de recursos para investimentos</a:t>
            </a:r>
          </a:p>
          <a:p>
            <a:r>
              <a:rPr lang="pt-BR" sz="2000" dirty="0"/>
              <a:t>A necessidade de investimento não se da no mesmo tempo da geração de receita pelos serviços prestados </a:t>
            </a:r>
          </a:p>
          <a:p>
            <a:r>
              <a:rPr lang="pt-BR" sz="2000" dirty="0"/>
              <a:t>Necessidade do pagamento dos recursos obtidos ser parcelado e diluído no tempo, de forma a ser sustentado pelo fluxo de caixa</a:t>
            </a:r>
          </a:p>
        </p:txBody>
      </p:sp>
    </p:spTree>
    <p:extLst>
      <p:ext uri="{BB962C8B-B14F-4D97-AF65-F5344CB8AC3E}">
        <p14:creationId xmlns:p14="http://schemas.microsoft.com/office/powerpoint/2010/main" val="3450496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9BB3373-A405-BEAE-5485-18BB8E533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pt-BR" sz="4000" dirty="0"/>
              <a:t>Fontes de Financiamento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BFC39B0-E83E-246D-B0F9-E641A4D1F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1818640"/>
            <a:ext cx="6178390" cy="4315461"/>
          </a:xfrm>
        </p:spPr>
        <p:txBody>
          <a:bodyPr>
            <a:normAutofit/>
          </a:bodyPr>
          <a:lstStyle/>
          <a:p>
            <a:r>
              <a:rPr lang="pt-BR" sz="2000" dirty="0"/>
              <a:t>Bancos públicos (BNDES/CEF/Banco do Nordeste (BNB)...)</a:t>
            </a:r>
          </a:p>
          <a:p>
            <a:r>
              <a:rPr lang="pt-BR" sz="2000" dirty="0"/>
              <a:t>Recursos do OGU</a:t>
            </a:r>
          </a:p>
          <a:p>
            <a:r>
              <a:rPr lang="pt-BR" sz="2000" dirty="0"/>
              <a:t>Recursos próprios</a:t>
            </a:r>
          </a:p>
          <a:p>
            <a:r>
              <a:rPr lang="pt-BR" sz="2000" dirty="0"/>
              <a:t>Agências multilaterais (BID, IFC, BIRD)</a:t>
            </a:r>
          </a:p>
          <a:p>
            <a:r>
              <a:rPr lang="pt-BR" sz="2000" dirty="0"/>
              <a:t>Bancos de desenvolvimento estrangeiros (</a:t>
            </a:r>
            <a:r>
              <a:rPr lang="pt-BR" sz="2000" dirty="0" err="1"/>
              <a:t>KfW</a:t>
            </a:r>
            <a:r>
              <a:rPr lang="pt-BR" sz="2000" dirty="0"/>
              <a:t> e JICA)</a:t>
            </a:r>
          </a:p>
          <a:p>
            <a:r>
              <a:rPr lang="pt-BR" sz="2000" dirty="0"/>
              <a:t>Debêntures simples e incentivadas  (lei n. 12.431/2011)</a:t>
            </a:r>
          </a:p>
          <a:p>
            <a:r>
              <a:rPr lang="pt-BR" sz="2000" dirty="0"/>
              <a:t>Títulos internacionais;</a:t>
            </a:r>
          </a:p>
          <a:p>
            <a:r>
              <a:rPr lang="pt-BR" sz="2000" dirty="0" err="1"/>
              <a:t>FDICs</a:t>
            </a:r>
            <a:r>
              <a:rPr lang="pt-BR" sz="2000" dirty="0"/>
              <a:t> (fundos de investimento em direitos creditórios) </a:t>
            </a:r>
          </a:p>
          <a:p>
            <a:r>
              <a:rPr lang="pt-BR" sz="2000" dirty="0"/>
              <a:t>Estados controladores </a:t>
            </a:r>
          </a:p>
          <a:p>
            <a:r>
              <a:rPr lang="pt-BR" sz="2000" dirty="0"/>
              <a:t>Outros...</a:t>
            </a:r>
          </a:p>
        </p:txBody>
      </p:sp>
      <p:pic>
        <p:nvPicPr>
          <p:cNvPr id="5" name="Picture 4" descr="Gráfico em documento com caneta">
            <a:extLst>
              <a:ext uri="{FF2B5EF4-FFF2-40B4-BE49-F238E27FC236}">
                <a16:creationId xmlns:a16="http://schemas.microsoft.com/office/drawing/2014/main" id="{DDBE8004-C5C9-6760-6A07-97C19F5C77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64" r="18842" b="-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88587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24431A6-082A-D5AA-2F8D-652F3BCE5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pt-BR" sz="5400"/>
              <a:t>Vantagens e desvantagens</a:t>
            </a:r>
          </a:p>
        </p:txBody>
      </p:sp>
      <p:pic>
        <p:nvPicPr>
          <p:cNvPr id="13" name="Picture 4" descr="Calculadora, caneta, bússola, dinheiro e um papel com gráficos impressos">
            <a:extLst>
              <a:ext uri="{FF2B5EF4-FFF2-40B4-BE49-F238E27FC236}">
                <a16:creationId xmlns:a16="http://schemas.microsoft.com/office/drawing/2014/main" id="{76129C6C-5639-53D6-C4AA-43C922A82C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10" r="30087" b="-2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B80DDD-BC95-00C5-0C34-167325830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r>
              <a:rPr lang="pt-BR" sz="2200"/>
              <a:t>As agências multilaterais e bancos de desenvolvimento estrangeiros oferecem prazos mais longos (15, 20 anos) e os juros costumam ser baixos, mas variam de acordo com as condições de captação de cada instituição. (Ponto negativo: financiamento se realiza em moeda estrangeira - risco cambial à operação) </a:t>
            </a:r>
          </a:p>
          <a:p>
            <a:pPr marL="0" indent="0">
              <a:buNone/>
            </a:pPr>
            <a:endParaRPr lang="pt-BR" sz="2200"/>
          </a:p>
        </p:txBody>
      </p:sp>
    </p:spTree>
    <p:extLst>
      <p:ext uri="{BB962C8B-B14F-4D97-AF65-F5344CB8AC3E}">
        <p14:creationId xmlns:p14="http://schemas.microsoft.com/office/powerpoint/2010/main" val="2167496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24431A6-082A-D5AA-2F8D-652F3BCE5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pt-BR" sz="5400"/>
              <a:t>Exigências</a:t>
            </a:r>
          </a:p>
        </p:txBody>
      </p:sp>
      <p:pic>
        <p:nvPicPr>
          <p:cNvPr id="14" name="Picture 4" descr="Ponto de exclamação em uma tela de fundo amarela">
            <a:extLst>
              <a:ext uri="{FF2B5EF4-FFF2-40B4-BE49-F238E27FC236}">
                <a16:creationId xmlns:a16="http://schemas.microsoft.com/office/drawing/2014/main" id="{1CDACE59-5B2F-5832-53C7-01F98B532E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92" r="18075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B80DDD-BC95-00C5-0C34-167325830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pt-BR" sz="1700"/>
              <a:t>Tanto bancos públicos como agências multilaterais e bancos de desenvolvimento estrangeiros consideram, além dos atributos do crédito,  os aspectos relativos ao projeto a ser financiado. Para aprovação, contratação e desembolso dos recursos é necessário: </a:t>
            </a:r>
          </a:p>
          <a:p>
            <a:r>
              <a:rPr lang="pt-BR" sz="1700" b="1" i="1"/>
              <a:t>regularidade fundiária </a:t>
            </a:r>
            <a:r>
              <a:rPr lang="pt-BR" sz="1700"/>
              <a:t>e de licenciamento ambiental; </a:t>
            </a:r>
          </a:p>
          <a:p>
            <a:r>
              <a:rPr lang="pt-BR" sz="1700"/>
              <a:t>viabilidade e funcionalidade do projeto; </a:t>
            </a:r>
          </a:p>
          <a:p>
            <a:r>
              <a:rPr lang="pt-BR" sz="1700"/>
              <a:t>custos adequados aos parâmetros do setor; </a:t>
            </a:r>
          </a:p>
          <a:p>
            <a:r>
              <a:rPr lang="pt-BR" sz="1700"/>
              <a:t>comprovação do uso dos recursos nas finalidades aprovadas;</a:t>
            </a:r>
          </a:p>
          <a:p>
            <a:r>
              <a:rPr lang="pt-BR" sz="1700"/>
              <a:t>acompanhamento da evolução física; </a:t>
            </a:r>
          </a:p>
          <a:p>
            <a:r>
              <a:rPr lang="pt-BR" sz="1700"/>
              <a:t>acompanhamento dos benefícios sociais</a:t>
            </a:r>
          </a:p>
        </p:txBody>
      </p:sp>
    </p:spTree>
    <p:extLst>
      <p:ext uri="{BB962C8B-B14F-4D97-AF65-F5344CB8AC3E}">
        <p14:creationId xmlns:p14="http://schemas.microsoft.com/office/powerpoint/2010/main" val="3263732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42FF38-C4B3-1666-AC50-BBDC41993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pt-BR" sz="5400"/>
              <a:t>Papel do BNDES</a:t>
            </a:r>
          </a:p>
        </p:txBody>
      </p:sp>
      <p:pic>
        <p:nvPicPr>
          <p:cNvPr id="5" name="Picture 4" descr="Lupa mostrando declínio de desempenho">
            <a:extLst>
              <a:ext uri="{FF2B5EF4-FFF2-40B4-BE49-F238E27FC236}">
                <a16:creationId xmlns:a16="http://schemas.microsoft.com/office/drawing/2014/main" id="{B77BB0FD-D855-DD19-35D8-58048607D2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53" r="42616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E2F689-F6C2-CF63-0155-1AA6DF885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pt-BR" sz="1700"/>
              <a:t>Crise fiscal/Regime de recuperação fscal</a:t>
            </a:r>
          </a:p>
          <a:p>
            <a:r>
              <a:rPr lang="pt-BR" sz="1700"/>
              <a:t>Aprovação da Emenda Constitucional nº 95 (EC 95)</a:t>
            </a:r>
          </a:p>
          <a:p>
            <a:r>
              <a:rPr lang="pt-BR" sz="1700"/>
              <a:t>Programa de Parcerias do Investimento (PPI) / MP-727/2016</a:t>
            </a:r>
          </a:p>
          <a:p>
            <a:r>
              <a:rPr lang="pt-BR" sz="1700"/>
              <a:t>Estruturação de projetos no saneamento, buscando atrair mais capital privado nacional e estrangeiro para o setor</a:t>
            </a:r>
          </a:p>
          <a:p>
            <a:r>
              <a:rPr lang="pt-BR" sz="1700"/>
              <a:t>Modelagem das privatizações</a:t>
            </a:r>
          </a:p>
          <a:p>
            <a:r>
              <a:rPr lang="pt-BR" sz="1700"/>
              <a:t>O BNDES, nos últimos anos,  vem alterando sua taxa de juros de forma a acompanhar o mercado</a:t>
            </a:r>
          </a:p>
          <a:p>
            <a:pPr marL="0" indent="0">
              <a:buNone/>
            </a:pPr>
            <a:r>
              <a:rPr lang="pt-BR" sz="1700" b="1" i="1"/>
              <a:t>(i) desmonte institucional, (ii) regimes de austeridade fi scal e (iii) privatização de serviços públicos.</a:t>
            </a:r>
          </a:p>
        </p:txBody>
      </p:sp>
    </p:spTree>
    <p:extLst>
      <p:ext uri="{BB962C8B-B14F-4D97-AF65-F5344CB8AC3E}">
        <p14:creationId xmlns:p14="http://schemas.microsoft.com/office/powerpoint/2010/main" val="3820912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F3A743B-5F58-D191-8BC2-2E839735D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pt-BR" sz="5400"/>
              <a:t>Mercado de Capitais - Debêntures</a:t>
            </a:r>
          </a:p>
        </p:txBody>
      </p:sp>
      <p:pic>
        <p:nvPicPr>
          <p:cNvPr id="5" name="Picture 4" descr="Gráfico em documento com caneta">
            <a:extLst>
              <a:ext uri="{FF2B5EF4-FFF2-40B4-BE49-F238E27FC236}">
                <a16:creationId xmlns:a16="http://schemas.microsoft.com/office/drawing/2014/main" id="{963FA782-39D5-C0EB-EB48-6C6E13A43E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96" r="20473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8400DE-1088-284E-67DD-FB19325BF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pt-BR" sz="1900"/>
              <a:t>Debêntures são títulos representativos de dívida emitidos por empresas com o objetivo de captar recursos para diversas finalidades, como, por exemplo o financiamento de seus projetos</a:t>
            </a:r>
          </a:p>
          <a:p>
            <a:r>
              <a:rPr lang="pt-BR" sz="1900"/>
              <a:t>As debêntures têm sido destinadas principalmente para capital de giro, distribuição de dividendo para holding (no caso de SPEs) e investimentos de rápido retorno em intervenções pulverizadas e pequenas</a:t>
            </a:r>
          </a:p>
          <a:p>
            <a:r>
              <a:rPr lang="pt-BR" sz="1900"/>
              <a:t>Os custos de transação relacionados a uma emissão de debêntures são os relativos ao registro junto à CVM e à coordenação da oferta, sem necessidade de outros custos de transação associados ao acompanhamento dos projetos</a:t>
            </a:r>
          </a:p>
        </p:txBody>
      </p:sp>
    </p:spTree>
    <p:extLst>
      <p:ext uri="{BB962C8B-B14F-4D97-AF65-F5344CB8AC3E}">
        <p14:creationId xmlns:p14="http://schemas.microsoft.com/office/powerpoint/2010/main" val="1925212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F3A743B-5F58-D191-8BC2-2E839735D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t-BR" sz="3800"/>
              <a:t>Mercado de Capitais – Debêntures Incentivadas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8400DE-1088-284E-67DD-FB19325BF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pt-BR" sz="1500" dirty="0"/>
              <a:t>Debêntures incentivadas (lei n. 12.431/2011), devem ser vinculadas a um projeto de investimento e precisam comprovar a utilização dos recursos</a:t>
            </a:r>
          </a:p>
          <a:p>
            <a:r>
              <a:rPr lang="pt-BR" sz="1500" dirty="0"/>
              <a:t>O incentivo tributário previsto na Lei 12.431 é concedido a projetos prioritários, selecionados pelo ministério setorial – no caso, o ministério do setor ou que integrem o Programa de Parcerias de Investimento (PPI)</a:t>
            </a:r>
          </a:p>
          <a:p>
            <a:r>
              <a:rPr lang="pt-BR" sz="1500" dirty="0"/>
              <a:t>A penalidade prevista pela não alocação de parte ou integralidade do valor emitido no projeto priorizado é de multa de 20%, a ser aplicada pela Receita Federal</a:t>
            </a:r>
          </a:p>
        </p:txBody>
      </p:sp>
      <p:pic>
        <p:nvPicPr>
          <p:cNvPr id="5" name="Picture 4" descr="Gráfico em documento com caneta">
            <a:extLst>
              <a:ext uri="{FF2B5EF4-FFF2-40B4-BE49-F238E27FC236}">
                <a16:creationId xmlns:a16="http://schemas.microsoft.com/office/drawing/2014/main" id="{3A729132-9260-43BF-D252-0B258204CC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85" r="9662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887749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2085</TotalTime>
  <Words>1377</Words>
  <Application>Microsoft Office PowerPoint</Application>
  <PresentationFormat>Widescreen</PresentationFormat>
  <Paragraphs>104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rawline</vt:lpstr>
      <vt:lpstr>Times New Roman</vt:lpstr>
      <vt:lpstr>Tema do Office</vt:lpstr>
      <vt:lpstr>Financiamento do Saneamento Básico</vt:lpstr>
      <vt:lpstr>Premissas 1</vt:lpstr>
      <vt:lpstr>Premissas 2- Financiamento</vt:lpstr>
      <vt:lpstr>Fontes de Financiamento</vt:lpstr>
      <vt:lpstr>Vantagens e desvantagens</vt:lpstr>
      <vt:lpstr>Exigências</vt:lpstr>
      <vt:lpstr>Papel do BNDES</vt:lpstr>
      <vt:lpstr>Mercado de Capitais - Debêntures</vt:lpstr>
      <vt:lpstr>Mercado de Capitais – Debêntures Incentivadas</vt:lpstr>
      <vt:lpstr>Mercado de Capitais – Debêntures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PPP – Lei 11.079/2004 (Financiamento)?</vt:lpstr>
      <vt:lpstr>Garantias da PPP</vt:lpstr>
      <vt:lpstr>Recomendações</vt:lpstr>
      <vt:lpstr>Siglas</vt:lpstr>
      <vt:lpstr>Apresentação do PowerPoint</vt:lpstr>
      <vt:lpstr>Fontes</vt:lpstr>
      <vt:lpstr>OBRIGADO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Financiamento do Saneamento Básico</dc:title>
  <dc:creator>Edson Aparecido da Silva</dc:creator>
  <cp:lastModifiedBy>Edson Aparecido da Silva</cp:lastModifiedBy>
  <cp:revision>7</cp:revision>
  <dcterms:created xsi:type="dcterms:W3CDTF">2023-05-02T20:21:56Z</dcterms:created>
  <dcterms:modified xsi:type="dcterms:W3CDTF">2023-05-10T17:20:28Z</dcterms:modified>
</cp:coreProperties>
</file>