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9" r:id="rId10"/>
    <p:sldId id="264" r:id="rId11"/>
    <p:sldId id="266" r:id="rId12"/>
    <p:sldId id="267" r:id="rId13"/>
    <p:sldId id="270" r:id="rId14"/>
    <p:sldId id="271" r:id="rId15"/>
    <p:sldId id="272" r:id="rId16"/>
    <p:sldId id="273" r:id="rId17"/>
    <p:sldId id="268" r:id="rId18"/>
    <p:sldId id="269" r:id="rId19"/>
    <p:sldId id="277" r:id="rId20"/>
    <p:sldId id="274" r:id="rId21"/>
    <p:sldId id="275" r:id="rId22"/>
    <p:sldId id="280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940C-844C-4B34-8354-87C1B2E49DA0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5759DC9-75AC-4A1E-8DFB-6A424E0FFDD8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02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940C-844C-4B34-8354-87C1B2E49DA0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9DC9-75AC-4A1E-8DFB-6A424E0FFDD8}" type="slidenum">
              <a:rPr lang="pt-BR" smtClean="0"/>
              <a:t>‹nº›</a:t>
            </a:fld>
            <a:endParaRPr lang="pt-B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63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940C-844C-4B34-8354-87C1B2E49DA0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9DC9-75AC-4A1E-8DFB-6A424E0FFDD8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43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940C-844C-4B34-8354-87C1B2E49DA0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9DC9-75AC-4A1E-8DFB-6A424E0FFDD8}" type="slidenum">
              <a:rPr lang="pt-BR" smtClean="0"/>
              <a:t>‹nº›</a:t>
            </a:fld>
            <a:endParaRPr lang="pt-B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03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940C-844C-4B34-8354-87C1B2E49DA0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9DC9-75AC-4A1E-8DFB-6A424E0FFDD8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579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940C-844C-4B34-8354-87C1B2E49DA0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9DC9-75AC-4A1E-8DFB-6A424E0FFDD8}" type="slidenum">
              <a:rPr lang="pt-BR" smtClean="0"/>
              <a:t>‹nº›</a:t>
            </a:fld>
            <a:endParaRPr lang="pt-B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911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940C-844C-4B34-8354-87C1B2E49DA0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9DC9-75AC-4A1E-8DFB-6A424E0FFDD8}" type="slidenum">
              <a:rPr lang="pt-BR" smtClean="0"/>
              <a:t>‹nº›</a:t>
            </a:fld>
            <a:endParaRPr lang="pt-B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125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940C-844C-4B34-8354-87C1B2E49DA0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9DC9-75AC-4A1E-8DFB-6A424E0FFDD8}" type="slidenum">
              <a:rPr lang="pt-BR" smtClean="0"/>
              <a:t>‹nº›</a:t>
            </a:fld>
            <a:endParaRPr lang="pt-B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83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940C-844C-4B34-8354-87C1B2E49DA0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9DC9-75AC-4A1E-8DFB-6A424E0FFD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98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940C-844C-4B34-8354-87C1B2E49DA0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9DC9-75AC-4A1E-8DFB-6A424E0FFDD8}" type="slidenum">
              <a:rPr lang="pt-BR" smtClean="0"/>
              <a:t>‹nº›</a:t>
            </a:fld>
            <a:endParaRPr lang="pt-B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89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B10940C-844C-4B34-8354-87C1B2E49DA0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9DC9-75AC-4A1E-8DFB-6A424E0FFDD8}" type="slidenum">
              <a:rPr lang="pt-BR" smtClean="0"/>
              <a:t>‹nº›</a:t>
            </a:fld>
            <a:endParaRPr lang="pt-B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312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0940C-844C-4B34-8354-87C1B2E49DA0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5759DC9-75AC-4A1E-8DFB-6A424E0FFDD8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24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63A13C-2B69-9A23-93DB-A71E5F6698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000" dirty="0">
                <a:solidFill>
                  <a:schemeClr val="tx1"/>
                </a:solidFill>
              </a:rPr>
              <a:t>Recursos Financeiros para os Prestadores de A&amp;E</a:t>
            </a:r>
            <a:endParaRPr lang="pt-BR" sz="4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C0849F-161E-F9A8-B91B-3455E3FB92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920780" cy="1467516"/>
          </a:xfrm>
        </p:spPr>
        <p:txBody>
          <a:bodyPr>
            <a:normAutofit/>
          </a:bodyPr>
          <a:lstStyle/>
          <a:p>
            <a:pPr algn="r"/>
            <a:r>
              <a:rPr lang="pt-BR" sz="2800" i="1" dirty="0">
                <a:solidFill>
                  <a:schemeClr val="tx1"/>
                </a:solidFill>
              </a:rPr>
              <a:t>Alguns Conceitos Básicos</a:t>
            </a:r>
          </a:p>
          <a:p>
            <a:pPr algn="r"/>
            <a:r>
              <a:rPr lang="pt-BR" sz="2800" i="1" dirty="0"/>
              <a:t>04/05/2023</a:t>
            </a:r>
            <a:endParaRPr lang="pt-BR" sz="2800" i="1" dirty="0">
              <a:solidFill>
                <a:schemeClr val="tx1"/>
              </a:solidFill>
            </a:endParaRPr>
          </a:p>
          <a:p>
            <a:pPr algn="r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20519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9582D5-18E6-FAA9-412C-CE0699FE6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RECURSOS FINANCEIROS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DB2D92-45B5-3E34-D885-6F42ABD89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8038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2400" b="1" dirty="0"/>
              <a:t>Recursos Não Onerosos</a:t>
            </a:r>
          </a:p>
          <a:p>
            <a:pPr marL="176213" indent="0">
              <a:lnSpc>
                <a:spcPct val="100000"/>
              </a:lnSpc>
              <a:buNone/>
            </a:pPr>
            <a:r>
              <a:rPr lang="pt-BR" sz="2400" i="1" dirty="0"/>
              <a:t>aqueles que não precisam ser repagados, como recursos do Orçamento Geral da União (OGU) e de fundos não reembolsáveis</a:t>
            </a:r>
          </a:p>
          <a:p>
            <a:pPr>
              <a:lnSpc>
                <a:spcPct val="100000"/>
              </a:lnSpc>
            </a:pPr>
            <a:r>
              <a:rPr lang="pt-BR" sz="2400" b="1" dirty="0"/>
              <a:t>Recursos Onerosos: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t-BR" sz="2400" i="1" dirty="0"/>
              <a:t>aqueles que precisam ser repagados, como </a:t>
            </a:r>
            <a:r>
              <a:rPr lang="pt-BR" sz="2400" i="1" u="sng" dirty="0"/>
              <a:t>empréstimos</a:t>
            </a:r>
            <a:r>
              <a:rPr lang="pt-BR" sz="2400" i="1" dirty="0"/>
              <a:t>, </a:t>
            </a:r>
            <a:r>
              <a:rPr lang="pt-BR" sz="2400" i="1" u="sng" dirty="0"/>
              <a:t>financiamentos</a:t>
            </a:r>
            <a:r>
              <a:rPr lang="pt-BR" sz="2400" i="1" dirty="0"/>
              <a:t> e </a:t>
            </a:r>
            <a:r>
              <a:rPr lang="pt-BR" sz="2400" i="1" u="sng" dirty="0"/>
              <a:t>emissão de títulos de dívida</a:t>
            </a:r>
            <a:r>
              <a:rPr lang="pt-BR" sz="2400" i="1" dirty="0"/>
              <a:t> (debêntures)</a:t>
            </a:r>
          </a:p>
          <a:p>
            <a:pPr marL="176213" indent="0">
              <a:lnSpc>
                <a:spcPct val="200000"/>
              </a:lnSpc>
              <a:buNone/>
            </a:pPr>
            <a:r>
              <a:rPr lang="pt-BR" sz="1300" b="1" dirty="0"/>
              <a:t>Fonte: </a:t>
            </a:r>
            <a:r>
              <a:rPr lang="pt-BR" sz="1300" b="1" i="1" dirty="0"/>
              <a:t>O Financiamento dos Serviços de Água e Esgoto: Análise do Passado Recente (2016-2019) e Desafios da Diversificação de Fontes para Chegar à Universalização</a:t>
            </a:r>
            <a:r>
              <a:rPr lang="pt-BR" sz="1300" b="1" dirty="0"/>
              <a:t>. BNDES Set., Rio de Janeiro, v. 27, n. 53, p. 7-81, mar. 2021</a:t>
            </a:r>
          </a:p>
        </p:txBody>
      </p:sp>
    </p:spTree>
    <p:extLst>
      <p:ext uri="{BB962C8B-B14F-4D97-AF65-F5344CB8AC3E}">
        <p14:creationId xmlns:p14="http://schemas.microsoft.com/office/powerpoint/2010/main" val="3119317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7ED8FB-1574-4304-8F13-D0E2CBB71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RECURSOS FINANCEIROS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03D219-2BF3-B694-C94A-281CBBC6B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pt-BR" sz="2000" b="1" u="sng" dirty="0"/>
              <a:t>Lei 11.445, Art. 50:</a:t>
            </a:r>
          </a:p>
          <a:p>
            <a:pPr marL="457200" lvl="1" indent="0">
              <a:buNone/>
            </a:pPr>
            <a:r>
              <a:rPr lang="pt-BR" sz="2000" b="1" i="1" dirty="0"/>
              <a:t>§ 3º  </a:t>
            </a:r>
            <a:r>
              <a:rPr lang="pt-BR" sz="2000" i="1" dirty="0"/>
              <a:t>É vedada a aplicação de recursos orçamentários da União na administração, operação e manutenção de serviços públicos de saneamento básico não administrados por órgão ou entidade federal, salvo por prazo determinado em situações de eminente risco à saúde pública e ao meio ambiente.</a:t>
            </a:r>
          </a:p>
          <a:p>
            <a:pPr marL="457200" lvl="1" indent="0">
              <a:buNone/>
            </a:pPr>
            <a:r>
              <a:rPr lang="pt-BR" sz="2000" b="1" i="1" dirty="0"/>
              <a:t>§4º </a:t>
            </a:r>
            <a:r>
              <a:rPr lang="pt-BR" sz="2000" i="1" dirty="0"/>
              <a:t>Os recursos não onerosos da União, para subvenção de ações de saneamento básico promovidas pelos demais entes da Federação, </a:t>
            </a:r>
            <a:r>
              <a:rPr lang="pt-BR" sz="2000" i="1" u="sng" dirty="0"/>
              <a:t>serão sempre transferidos para Municípios, o Distrito Federal ou Estados</a:t>
            </a:r>
            <a:r>
              <a:rPr lang="pt-BR" sz="2000" i="1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6473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183C6-2B03-1091-7FA6-AE191FFF3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RECURSOS FINANCEIROS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8AEBCB-DDE3-D1DC-4D27-853174D36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400" b="1" dirty="0"/>
              <a:t>Fontes dos Recursos Onerosos: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Instituições Públicas</a:t>
            </a:r>
          </a:p>
          <a:p>
            <a:pPr lvl="2">
              <a:lnSpc>
                <a:spcPct val="150000"/>
              </a:lnSpc>
            </a:pPr>
            <a:r>
              <a:rPr lang="pt-BR" sz="2200" dirty="0"/>
              <a:t>CAIXA; BNDES; BNB e outros;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Agências Multilaterais e Bancos de Desenvolvimento</a:t>
            </a:r>
          </a:p>
          <a:p>
            <a:pPr lvl="2">
              <a:lnSpc>
                <a:spcPct val="150000"/>
              </a:lnSpc>
            </a:pPr>
            <a:r>
              <a:rPr lang="pt-BR" sz="2200" dirty="0"/>
              <a:t>BID; IFC; BIRD; </a:t>
            </a:r>
            <a:r>
              <a:rPr lang="pt-BR" sz="2200" dirty="0" err="1"/>
              <a:t>Kfw</a:t>
            </a:r>
            <a:r>
              <a:rPr lang="pt-BR" sz="2200" dirty="0"/>
              <a:t>; JICA; 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Debêntures (simples; conversíveis; incentivadas – Lei 12.431/2011)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3724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183C6-2B03-1091-7FA6-AE191FFF3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RECURSOS ONEROSOS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8AEBCB-DDE3-D1DC-4D27-853174D36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48" y="2030480"/>
            <a:ext cx="5834123" cy="3450613"/>
          </a:xfrm>
        </p:spPr>
        <p:txBody>
          <a:bodyPr>
            <a:normAutofit fontScale="92500" lnSpcReduction="10000"/>
          </a:bodyPr>
          <a:lstStyle/>
          <a:p>
            <a:r>
              <a:rPr lang="pt-BR" sz="2400" b="1" dirty="0"/>
              <a:t>Requerimentos: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Análises Cadastrais e de Crédito</a:t>
            </a:r>
          </a:p>
          <a:p>
            <a:pPr lvl="2">
              <a:lnSpc>
                <a:spcPct val="150000"/>
              </a:lnSpc>
            </a:pPr>
            <a:r>
              <a:rPr lang="pt-BR" sz="2200" dirty="0"/>
              <a:t>Critérios de Governança</a:t>
            </a:r>
          </a:p>
          <a:p>
            <a:pPr lvl="2">
              <a:lnSpc>
                <a:spcPct val="150000"/>
              </a:lnSpc>
            </a:pPr>
            <a:r>
              <a:rPr lang="pt-BR" sz="2200" dirty="0"/>
              <a:t>Demonstrações Financeiras / Balanços</a:t>
            </a:r>
          </a:p>
          <a:p>
            <a:pPr lvl="2">
              <a:lnSpc>
                <a:spcPct val="150000"/>
              </a:lnSpc>
            </a:pPr>
            <a:r>
              <a:rPr lang="pt-BR" sz="2200" dirty="0"/>
              <a:t>Indicadores Financeiros</a:t>
            </a:r>
          </a:p>
          <a:p>
            <a:pPr lvl="3">
              <a:lnSpc>
                <a:spcPct val="150000"/>
              </a:lnSpc>
            </a:pPr>
            <a:r>
              <a:rPr lang="pt-BR" sz="2000" dirty="0"/>
              <a:t>Endividamento – Alavancagem</a:t>
            </a:r>
          </a:p>
          <a:p>
            <a:pPr lvl="3">
              <a:lnSpc>
                <a:spcPct val="150000"/>
              </a:lnSpc>
            </a:pPr>
            <a:r>
              <a:rPr lang="pt-BR" sz="2000" dirty="0"/>
              <a:t>Eficiência Financeira – Margem EBITDA</a:t>
            </a:r>
          </a:p>
          <a:p>
            <a:endParaRPr lang="pt-BR" dirty="0"/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F9410526-F22D-427F-9C7C-1095D974FEDA}"/>
              </a:ext>
            </a:extLst>
          </p:cNvPr>
          <p:cNvSpPr txBox="1">
            <a:spLocks/>
          </p:cNvSpPr>
          <p:nvPr/>
        </p:nvSpPr>
        <p:spPr>
          <a:xfrm>
            <a:off x="7490561" y="2039921"/>
            <a:ext cx="3564293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/>
              <a:t>Risco: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Garantias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Contrapartidas</a:t>
            </a:r>
          </a:p>
          <a:p>
            <a:pPr lvl="1">
              <a:lnSpc>
                <a:spcPct val="150000"/>
              </a:lnSpc>
            </a:pPr>
            <a:r>
              <a:rPr lang="pt-BR" sz="2400" dirty="0" err="1"/>
              <a:t>Covenants</a:t>
            </a:r>
            <a:endParaRPr lang="pt-BR" sz="2400" dirty="0"/>
          </a:p>
          <a:p>
            <a:pPr lvl="1">
              <a:lnSpc>
                <a:spcPct val="150000"/>
              </a:lnSpc>
            </a:pPr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678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183C6-2B03-1091-7FA6-AE191FFF3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INDICADORES FINANCEIROS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8AEBCB-DDE3-D1DC-4D27-853174D360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9603275" cy="388362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pt-BR" sz="2400" b="1" dirty="0"/>
                  <a:t>Alavancagem:</a:t>
                </a:r>
              </a:p>
              <a:p>
                <a:pPr marL="457200" lvl="1" indent="0">
                  <a:lnSpc>
                    <a:spcPct val="150000"/>
                  </a:lnSpc>
                  <a:buNone/>
                </a:pPr>
                <a:r>
                  <a:rPr lang="pt-BR" sz="2000" dirty="0"/>
                  <a:t>O Índice </a:t>
                </a:r>
                <a:r>
                  <a:rPr lang="pt-BR" sz="2000" b="1" i="1" dirty="0"/>
                  <a:t>Dívida Líquida/EBITDA</a:t>
                </a:r>
                <a:r>
                  <a:rPr lang="pt-BR" sz="2000" dirty="0"/>
                  <a:t> serve para analisar o índice de endividamento de uma empresa. </a:t>
                </a:r>
                <a:r>
                  <a:rPr lang="pt-BR" sz="2000" u="sng" dirty="0"/>
                  <a:t>Seu resultado demonstra o número de anos que uma empresa levaria para pagar sua dívida líquida no cenário em que o EBITDA permanece constante</a:t>
                </a:r>
                <a:r>
                  <a:rPr lang="pt-BR" sz="2000" dirty="0"/>
                  <a:t>.</a:t>
                </a:r>
              </a:p>
              <a:p>
                <a:pPr marL="457200" lvl="1" indent="0" algn="ctr">
                  <a:lnSpc>
                    <a:spcPct val="150000"/>
                  </a:lnSpc>
                  <a:buNone/>
                </a:pPr>
                <a:r>
                  <a:rPr lang="pt-BR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í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𝑣𝑖𝑑𝑎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í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𝑞𝑢𝑖𝑑𝑎</m:t>
                        </m:r>
                      </m:num>
                      <m:den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𝐸𝐵𝐼𝑇𝐷𝐴</m:t>
                        </m:r>
                      </m:den>
                    </m:f>
                  </m:oMath>
                </a14:m>
                <a:endParaRPr lang="pt-BR" sz="2800" dirty="0"/>
              </a:p>
              <a:p>
                <a:pPr lvl="2"/>
                <a:endParaRPr lang="pt-BR" sz="2000" b="1" dirty="0"/>
              </a:p>
              <a:p>
                <a:pPr marL="442913" lvl="2" indent="471488">
                  <a:buNone/>
                </a:pPr>
                <a:r>
                  <a:rPr lang="pt-BR" sz="2000" i="1" dirty="0"/>
                  <a:t>1 a 2 → Saudável</a:t>
                </a:r>
              </a:p>
              <a:p>
                <a:pPr marL="442913" lvl="2" indent="471488">
                  <a:buNone/>
                </a:pPr>
                <a:r>
                  <a:rPr lang="pt-BR" sz="2000" i="1" dirty="0"/>
                  <a:t>4 a 5 → Alto (maior risco de descumprimento dos compromissos)</a:t>
                </a:r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8AEBCB-DDE3-D1DC-4D27-853174D360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9603275" cy="3883623"/>
              </a:xfrm>
              <a:blipFill>
                <a:blip r:embed="rId2"/>
                <a:stretch>
                  <a:fillRect l="-698" t="-9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tângulo 3">
            <a:extLst>
              <a:ext uri="{FF2B5EF4-FFF2-40B4-BE49-F238E27FC236}">
                <a16:creationId xmlns:a16="http://schemas.microsoft.com/office/drawing/2014/main" id="{B46FC459-DA6F-216C-2FBB-FA1DE75E04B5}"/>
              </a:ext>
            </a:extLst>
          </p:cNvPr>
          <p:cNvSpPr/>
          <p:nvPr/>
        </p:nvSpPr>
        <p:spPr>
          <a:xfrm>
            <a:off x="5515897" y="3834581"/>
            <a:ext cx="1991032" cy="855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609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183C6-2B03-1091-7FA6-AE191FFF3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INDICADORES FINANCEIROS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8AEBCB-DDE3-D1DC-4D27-853174D360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9603275" cy="388362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pt-BR" sz="2400" b="1" dirty="0"/>
                  <a:t>Margem EBITDA</a:t>
                </a:r>
              </a:p>
              <a:p>
                <a:pPr marL="457200" lvl="1" indent="0">
                  <a:lnSpc>
                    <a:spcPct val="150000"/>
                  </a:lnSpc>
                  <a:buNone/>
                </a:pPr>
                <a:r>
                  <a:rPr lang="pt-BR" sz="2000" dirty="0"/>
                  <a:t>A </a:t>
                </a:r>
                <a:r>
                  <a:rPr lang="pt-BR" sz="2000" b="1" i="1" dirty="0"/>
                  <a:t>Margem EBITDA</a:t>
                </a:r>
                <a:r>
                  <a:rPr lang="pt-BR" sz="2000" dirty="0"/>
                  <a:t> se refere à razão do lucro antes de juros, impostos, depreciação e amortização pela receita líquida de uma empresa.</a:t>
                </a:r>
              </a:p>
              <a:p>
                <a:pPr marL="457200" lvl="1" indent="0" algn="ctr">
                  <a:lnSpc>
                    <a:spcPct val="150000"/>
                  </a:lnSpc>
                  <a:buNone/>
                </a:pPr>
                <a:r>
                  <a:rPr lang="pt-BR" sz="20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𝐸𝐵𝐼𝑇𝐷𝐴</m:t>
                        </m:r>
                      </m:num>
                      <m:den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𝑅𝑒𝑐𝑒𝑖𝑡𝑎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í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𝑞𝑢𝑖𝑑𝑎</m:t>
                        </m:r>
                      </m:den>
                    </m:f>
                  </m:oMath>
                </a14:m>
                <a:endParaRPr lang="pt-BR" sz="2800" dirty="0"/>
              </a:p>
              <a:p>
                <a:pPr lvl="2"/>
                <a:endParaRPr lang="pt-BR" sz="2000" b="1" dirty="0"/>
              </a:p>
              <a:p>
                <a:pPr lvl="1">
                  <a:lnSpc>
                    <a:spcPct val="150000"/>
                  </a:lnSpc>
                </a:pPr>
                <a:r>
                  <a:rPr lang="pt-BR" sz="2000" dirty="0"/>
                  <a:t>Empresas de um mesmo setor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pt-BR" sz="2000" dirty="0"/>
                  <a:t>&gt; margem &gt; eficiência financeira </a:t>
                </a:r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8AEBCB-DDE3-D1DC-4D27-853174D360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9603275" cy="3883623"/>
              </a:xfrm>
              <a:blipFill>
                <a:blip r:embed="rId2"/>
                <a:stretch>
                  <a:fillRect l="-825" t="-942" r="-120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tângulo 3">
            <a:extLst>
              <a:ext uri="{FF2B5EF4-FFF2-40B4-BE49-F238E27FC236}">
                <a16:creationId xmlns:a16="http://schemas.microsoft.com/office/drawing/2014/main" id="{B46FC459-DA6F-216C-2FBB-FA1DE75E04B5}"/>
              </a:ext>
            </a:extLst>
          </p:cNvPr>
          <p:cNvSpPr/>
          <p:nvPr/>
        </p:nvSpPr>
        <p:spPr>
          <a:xfrm>
            <a:off x="5383162" y="3529840"/>
            <a:ext cx="2330244" cy="855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2840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183C6-2B03-1091-7FA6-AE191FFF3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INDICADORES FINANCEIROS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A347A9F-7D3B-FC8B-CE0B-AF57F47D5E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216" y="1864058"/>
            <a:ext cx="9288000" cy="418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859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183C6-2B03-1091-7FA6-AE191FFF3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RECURSOS FINANCEIROS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8AEBCB-DDE3-D1DC-4D27-853174D36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Debêntures: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Títulos de crédito emitidos por empresas e negociados no mercado de capitais.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Emissão: Empresas S/A</a:t>
            </a:r>
          </a:p>
          <a:p>
            <a:pPr lvl="2">
              <a:lnSpc>
                <a:spcPct val="150000"/>
              </a:lnSpc>
            </a:pPr>
            <a:r>
              <a:rPr lang="pt-BR" sz="2200" dirty="0"/>
              <a:t>Capital aberto: oferta ao mercado ou pública</a:t>
            </a:r>
          </a:p>
          <a:p>
            <a:pPr lvl="2">
              <a:lnSpc>
                <a:spcPct val="150000"/>
              </a:lnSpc>
            </a:pPr>
            <a:r>
              <a:rPr lang="pt-BR" sz="2200" dirty="0"/>
              <a:t>Capital fechado: oferta ao mercado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54487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183C6-2B03-1091-7FA6-AE191FFF3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RECURSOS FINANCEIROS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9B703BC-11EE-2442-F248-60505ACE2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830" y="1329136"/>
            <a:ext cx="9578340" cy="454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431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183C6-2B03-1091-7FA6-AE191FFF3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DADOS FINANCEIROS – </a:t>
            </a:r>
            <a:r>
              <a:rPr lang="pt-BR" dirty="0" err="1"/>
              <a:t>DFP’</a:t>
            </a:r>
            <a:r>
              <a:rPr lang="pt-BR" cap="none" dirty="0" err="1"/>
              <a:t>s</a:t>
            </a:r>
            <a:r>
              <a:rPr lang="pt-BR" dirty="0"/>
              <a:t> 2022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8AEBCB-DDE3-D1DC-4D27-853174D36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48" y="2030480"/>
            <a:ext cx="9765506" cy="3450613"/>
          </a:xfrm>
        </p:spPr>
        <p:txBody>
          <a:bodyPr>
            <a:normAutofit/>
          </a:bodyPr>
          <a:lstStyle/>
          <a:p>
            <a:r>
              <a:rPr lang="pt-BR" sz="2000" b="1" dirty="0"/>
              <a:t>Endividamento Consolidado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592D83E-28B8-DAF4-8C3C-346DBFF3FD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0889" y="2560885"/>
            <a:ext cx="7202424" cy="3211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869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9582D5-18E6-FAA9-412C-CE0699FE6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PRESTADORES DE A&amp;E - SNIS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DB2D92-45B5-3E34-D885-6F42ABD89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80384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tx1"/>
                </a:solidFill>
              </a:rPr>
              <a:t>Abrangência de Atuação</a:t>
            </a:r>
          </a:p>
          <a:p>
            <a:pPr lvl="1"/>
            <a:r>
              <a:rPr lang="pt-BR" sz="2000" dirty="0">
                <a:solidFill>
                  <a:schemeClr val="tx1"/>
                </a:solidFill>
              </a:rPr>
              <a:t>Local</a:t>
            </a:r>
          </a:p>
          <a:p>
            <a:pPr lvl="1"/>
            <a:r>
              <a:rPr lang="pt-BR" sz="2000" dirty="0">
                <a:solidFill>
                  <a:schemeClr val="tx1"/>
                </a:solidFill>
              </a:rPr>
              <a:t>Microrregional</a:t>
            </a:r>
          </a:p>
          <a:p>
            <a:pPr lvl="1"/>
            <a:r>
              <a:rPr lang="pt-BR" sz="2000" dirty="0">
                <a:solidFill>
                  <a:schemeClr val="tx1"/>
                </a:solidFill>
              </a:rPr>
              <a:t>Regional</a:t>
            </a:r>
          </a:p>
          <a:p>
            <a:pPr marL="342900" lvl="1" indent="-342900"/>
            <a:r>
              <a:rPr lang="pt-BR" sz="2000" b="1" dirty="0">
                <a:solidFill>
                  <a:schemeClr val="tx1"/>
                </a:solidFill>
              </a:rPr>
              <a:t>Natureza Jurídica</a:t>
            </a:r>
          </a:p>
          <a:p>
            <a:pPr marL="742950" lvl="2" indent="-342900"/>
            <a:r>
              <a:rPr lang="pt-BR" sz="2000" dirty="0">
                <a:solidFill>
                  <a:schemeClr val="tx1"/>
                </a:solidFill>
              </a:rPr>
              <a:t>Pública/Caráter Público</a:t>
            </a:r>
          </a:p>
          <a:p>
            <a:pPr marL="742950" lvl="2" indent="-342900"/>
            <a:r>
              <a:rPr lang="pt-BR" sz="2000" dirty="0">
                <a:solidFill>
                  <a:schemeClr val="tx1"/>
                </a:solidFill>
              </a:rPr>
              <a:t>Privado</a:t>
            </a:r>
          </a:p>
          <a:p>
            <a:pPr marL="742950" lvl="2" indent="-342900"/>
            <a:r>
              <a:rPr lang="pt-BR" sz="2000" dirty="0">
                <a:solidFill>
                  <a:schemeClr val="tx1"/>
                </a:solidFill>
              </a:rPr>
              <a:t>Organizações da Sociedade Civil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0729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183C6-2B03-1091-7FA6-AE191FFF3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Alguns DADOS DE INVESTIMENTOS – SNIS 2021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8AEBCB-DDE3-D1DC-4D27-853174D36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48" y="2030480"/>
            <a:ext cx="9765506" cy="3450613"/>
          </a:xfrm>
        </p:spPr>
        <p:txBody>
          <a:bodyPr>
            <a:normAutofit fontScale="85000" lnSpcReduction="20000"/>
          </a:bodyPr>
          <a:lstStyle/>
          <a:p>
            <a:r>
              <a:rPr lang="pt-BR" sz="2400" b="1" dirty="0"/>
              <a:t>LEP: Investimentos com Recursos Próprios e Onerosos – SNIS 2021 </a:t>
            </a:r>
          </a:p>
          <a:p>
            <a:r>
              <a:rPr lang="pt-BR" sz="2200" dirty="0"/>
              <a:t>118 municípios</a:t>
            </a:r>
          </a:p>
          <a:p>
            <a:pPr marL="342900" lvl="1" indent="-342900"/>
            <a:r>
              <a:rPr lang="pt-BR" sz="2200" dirty="0"/>
              <a:t>Investimentos:</a:t>
            </a:r>
          </a:p>
          <a:p>
            <a:pPr lvl="2"/>
            <a:r>
              <a:rPr lang="pt-BR" sz="2200" dirty="0"/>
              <a:t>Recursos próprios: ......................	43,6%</a:t>
            </a:r>
          </a:p>
          <a:p>
            <a:pPr lvl="2"/>
            <a:r>
              <a:rPr lang="pt-BR" sz="2200" dirty="0"/>
              <a:t>Recursos onerosos: ....................	56,3%</a:t>
            </a:r>
          </a:p>
          <a:p>
            <a:pPr lvl="2"/>
            <a:r>
              <a:rPr lang="pt-BR" sz="2200" dirty="0"/>
              <a:t>Recursos não onerosos: ............	  0,0%</a:t>
            </a:r>
          </a:p>
          <a:p>
            <a:pPr lvl="2"/>
            <a:r>
              <a:rPr lang="pt-BR" sz="2200" dirty="0"/>
              <a:t>Não indicado: ............................	  0,1%</a:t>
            </a:r>
          </a:p>
          <a:p>
            <a:pPr lvl="1"/>
            <a:r>
              <a:rPr lang="pt-BR" sz="2400" b="1" dirty="0"/>
              <a:t>LEP BRK: 		RP=29%; RO=71%</a:t>
            </a:r>
          </a:p>
          <a:p>
            <a:pPr lvl="1"/>
            <a:r>
              <a:rPr lang="pt-BR" sz="2400" b="1" dirty="0"/>
              <a:t>LEP AEGEA:		RP=17%; RO=83%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7861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183C6-2B03-1091-7FA6-AE191FFF3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Alguns DADOS DE INVESTIMENTOS – SNIS 2021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8AEBCB-DDE3-D1DC-4D27-853174D36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48" y="2030480"/>
            <a:ext cx="9765506" cy="3450613"/>
          </a:xfrm>
        </p:spPr>
        <p:txBody>
          <a:bodyPr>
            <a:normAutofit fontScale="85000" lnSpcReduction="20000"/>
          </a:bodyPr>
          <a:lstStyle/>
          <a:p>
            <a:r>
              <a:rPr lang="pt-BR" sz="2400" b="1" dirty="0"/>
              <a:t>CESBs: Investimentos com Recursos Próprios e Onerosos – SNIS 2021 </a:t>
            </a:r>
          </a:p>
          <a:p>
            <a:r>
              <a:rPr lang="pt-BR" sz="2200" dirty="0"/>
              <a:t>28 empresas (24 SEMAP; 2 AUT; 1 EP; 1 PRIV.)</a:t>
            </a:r>
          </a:p>
          <a:p>
            <a:pPr marL="342900" lvl="1" indent="-342900"/>
            <a:r>
              <a:rPr lang="pt-BR" sz="2200" dirty="0"/>
              <a:t>Investimentos:</a:t>
            </a:r>
          </a:p>
          <a:p>
            <a:pPr lvl="2"/>
            <a:r>
              <a:rPr lang="pt-BR" sz="2200" dirty="0"/>
              <a:t>Recursos próprios: ......................	66,27%</a:t>
            </a:r>
          </a:p>
          <a:p>
            <a:pPr lvl="2"/>
            <a:r>
              <a:rPr lang="pt-BR" sz="2200" dirty="0"/>
              <a:t>Recursos onerosos: ....................	27,03%</a:t>
            </a:r>
          </a:p>
          <a:p>
            <a:pPr lvl="2"/>
            <a:r>
              <a:rPr lang="pt-BR" sz="2200" dirty="0"/>
              <a:t>Recursos não onerosos: ............	  6,70%</a:t>
            </a:r>
          </a:p>
          <a:p>
            <a:pPr lvl="1"/>
            <a:r>
              <a:rPr lang="pt-BR" sz="2400" b="1" dirty="0"/>
              <a:t>COPASA: 		RP=21%; RO=79%</a:t>
            </a:r>
          </a:p>
          <a:p>
            <a:pPr lvl="1"/>
            <a:r>
              <a:rPr lang="pt-BR" sz="2400" b="1" dirty="0"/>
              <a:t>SANEATINS:		RP=35%; RO=65%</a:t>
            </a:r>
          </a:p>
          <a:p>
            <a:pPr lvl="1"/>
            <a:r>
              <a:rPr lang="pt-BR" sz="2400" b="1" dirty="0"/>
              <a:t>SANEAGO:		RP=2,5%; RO=88,7%; RNO=8,8%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7707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C7AD4F-8A3B-8CE8-5A2D-9EA4D2D93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Obrigado!!!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70523A-7029-8192-BFBA-6684DE93F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3600" dirty="0"/>
              <a:t>Alex Aguiar</a:t>
            </a:r>
          </a:p>
          <a:p>
            <a:pPr marL="0" indent="0">
              <a:buNone/>
            </a:pPr>
            <a:r>
              <a:rPr lang="pt-BR" sz="3600" dirty="0"/>
              <a:t>Integrante do Conselho de Orientação do ONDAS</a:t>
            </a:r>
          </a:p>
          <a:p>
            <a:pPr marL="0" indent="0">
              <a:buNone/>
            </a:pPr>
            <a:endParaRPr lang="pt-BR" sz="3600" dirty="0"/>
          </a:p>
          <a:p>
            <a:pPr mar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48801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9582D5-18E6-FAA9-412C-CE0699FE6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PRESTADORES DE A&amp;E - SNIS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DB2D92-45B5-3E34-D885-6F42ABD89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80384"/>
          </a:xfrm>
        </p:spPr>
        <p:txBody>
          <a:bodyPr>
            <a:normAutofit/>
          </a:bodyPr>
          <a:lstStyle/>
          <a:p>
            <a:r>
              <a:rPr lang="pt-BR" sz="2000" b="1" dirty="0">
                <a:solidFill>
                  <a:schemeClr val="tx1"/>
                </a:solidFill>
              </a:rPr>
              <a:t>Natureza Jurídica</a:t>
            </a:r>
          </a:p>
          <a:p>
            <a:pPr lvl="1">
              <a:lnSpc>
                <a:spcPct val="120000"/>
              </a:lnSpc>
            </a:pPr>
            <a:r>
              <a:rPr lang="pt-BR" sz="2200" b="1" dirty="0">
                <a:solidFill>
                  <a:schemeClr val="tx1"/>
                </a:solidFill>
              </a:rPr>
              <a:t>Esfera Pública</a:t>
            </a:r>
          </a:p>
          <a:p>
            <a:pPr lvl="2">
              <a:lnSpc>
                <a:spcPct val="120000"/>
              </a:lnSpc>
            </a:pPr>
            <a:r>
              <a:rPr lang="pt-BR" sz="2000" dirty="0">
                <a:solidFill>
                  <a:schemeClr val="tx1"/>
                </a:solidFill>
              </a:rPr>
              <a:t>Administração Pública Direta (Prefeituras)</a:t>
            </a:r>
          </a:p>
          <a:p>
            <a:pPr lvl="2">
              <a:lnSpc>
                <a:spcPct val="120000"/>
              </a:lnSpc>
            </a:pPr>
            <a:r>
              <a:rPr lang="pt-BR" sz="2000" dirty="0">
                <a:solidFill>
                  <a:schemeClr val="tx1"/>
                </a:solidFill>
              </a:rPr>
              <a:t>Administração Pública </a:t>
            </a:r>
            <a:r>
              <a:rPr lang="pt-BR" sz="2000" b="1" u="sng" dirty="0">
                <a:solidFill>
                  <a:schemeClr val="tx1"/>
                </a:solidFill>
              </a:rPr>
              <a:t>Indireta</a:t>
            </a:r>
          </a:p>
          <a:p>
            <a:pPr lvl="1">
              <a:lnSpc>
                <a:spcPct val="120000"/>
              </a:lnSpc>
            </a:pPr>
            <a:r>
              <a:rPr lang="pt-BR" sz="2200" b="1" dirty="0">
                <a:solidFill>
                  <a:schemeClr val="tx1"/>
                </a:solidFill>
              </a:rPr>
              <a:t>Esfera Privada</a:t>
            </a:r>
          </a:p>
          <a:p>
            <a:pPr lvl="2">
              <a:lnSpc>
                <a:spcPct val="120000"/>
              </a:lnSpc>
            </a:pPr>
            <a:r>
              <a:rPr lang="pt-BR" sz="2000" dirty="0">
                <a:solidFill>
                  <a:schemeClr val="tx1"/>
                </a:solidFill>
              </a:rPr>
              <a:t>Empresas Privadas: </a:t>
            </a:r>
            <a:r>
              <a:rPr lang="pt-BR" sz="1800" dirty="0">
                <a:solidFill>
                  <a:schemeClr val="tx1"/>
                </a:solidFill>
              </a:rPr>
              <a:t>Ltda.; S/A; SPE-S/A</a:t>
            </a:r>
          </a:p>
          <a:p>
            <a:pPr lvl="1">
              <a:lnSpc>
                <a:spcPct val="120000"/>
              </a:lnSpc>
            </a:pPr>
            <a:r>
              <a:rPr lang="pt-BR" sz="2200" b="1" dirty="0">
                <a:solidFill>
                  <a:schemeClr val="tx1"/>
                </a:solidFill>
              </a:rPr>
              <a:t>Organizações da Sociedade Civil</a:t>
            </a:r>
          </a:p>
          <a:p>
            <a:pPr lvl="2">
              <a:lnSpc>
                <a:spcPct val="120000"/>
              </a:lnSpc>
            </a:pPr>
            <a:r>
              <a:rPr lang="pt-BR" sz="2000" dirty="0">
                <a:solidFill>
                  <a:schemeClr val="tx1"/>
                </a:solidFill>
              </a:rPr>
              <a:t>Associações e Outros</a:t>
            </a:r>
            <a:endParaRPr lang="pt-BR" sz="2000" b="1" dirty="0">
              <a:solidFill>
                <a:schemeClr val="tx1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4009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9582D5-18E6-FAA9-412C-CE0699FE6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PRESTADORES DE A&amp;E - SNIS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DB2D92-45B5-3E34-D885-6F42ABD89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80384"/>
          </a:xfrm>
        </p:spPr>
        <p:txBody>
          <a:bodyPr>
            <a:normAutofit/>
          </a:bodyPr>
          <a:lstStyle/>
          <a:p>
            <a:r>
              <a:rPr lang="pt-BR" sz="2000" b="1" dirty="0">
                <a:solidFill>
                  <a:schemeClr val="tx1"/>
                </a:solidFill>
              </a:rPr>
              <a:t>Natureza Jurídica</a:t>
            </a:r>
          </a:p>
          <a:p>
            <a:pPr lvl="1">
              <a:lnSpc>
                <a:spcPct val="120000"/>
              </a:lnSpc>
            </a:pPr>
            <a:r>
              <a:rPr lang="pt-BR" sz="2200" b="1" dirty="0">
                <a:solidFill>
                  <a:schemeClr val="tx1"/>
                </a:solidFill>
              </a:rPr>
              <a:t>Esfera Pública</a:t>
            </a:r>
          </a:p>
          <a:p>
            <a:pPr lvl="2">
              <a:lnSpc>
                <a:spcPct val="120000"/>
              </a:lnSpc>
            </a:pPr>
            <a:r>
              <a:rPr lang="pt-BR" sz="2000" dirty="0">
                <a:solidFill>
                  <a:schemeClr val="tx1"/>
                </a:solidFill>
              </a:rPr>
              <a:t>Administração Pública Direta (Prefeituras)</a:t>
            </a:r>
          </a:p>
          <a:p>
            <a:pPr lvl="2">
              <a:lnSpc>
                <a:spcPct val="120000"/>
              </a:lnSpc>
            </a:pPr>
            <a:r>
              <a:rPr lang="pt-BR" sz="2000" dirty="0">
                <a:solidFill>
                  <a:schemeClr val="tx1"/>
                </a:solidFill>
              </a:rPr>
              <a:t>Administração Pública </a:t>
            </a:r>
            <a:r>
              <a:rPr lang="pt-BR" sz="2000" b="1" u="sng" dirty="0">
                <a:solidFill>
                  <a:schemeClr val="tx1"/>
                </a:solidFill>
              </a:rPr>
              <a:t>Indireta</a:t>
            </a:r>
            <a:r>
              <a:rPr lang="pt-BR" sz="2000" dirty="0">
                <a:solidFill>
                  <a:schemeClr val="tx1"/>
                </a:solidFill>
              </a:rPr>
              <a:t>: EP; SEMAP; AUT; FUND.</a:t>
            </a:r>
            <a:endParaRPr lang="pt-BR" sz="2000" b="1" u="sng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</a:pPr>
            <a:r>
              <a:rPr lang="pt-BR" sz="2200" b="1" dirty="0">
                <a:solidFill>
                  <a:schemeClr val="tx1"/>
                </a:solidFill>
              </a:rPr>
              <a:t>Esfera Privada</a:t>
            </a:r>
          </a:p>
          <a:p>
            <a:pPr lvl="2">
              <a:lnSpc>
                <a:spcPct val="120000"/>
              </a:lnSpc>
            </a:pPr>
            <a:r>
              <a:rPr lang="pt-BR" sz="2000" dirty="0">
                <a:solidFill>
                  <a:schemeClr val="tx1"/>
                </a:solidFill>
              </a:rPr>
              <a:t>Empresas Privadas: </a:t>
            </a:r>
            <a:r>
              <a:rPr lang="pt-BR" sz="1800" dirty="0">
                <a:solidFill>
                  <a:schemeClr val="tx1"/>
                </a:solidFill>
              </a:rPr>
              <a:t>Ltda.; S/A; SPE-S/A</a:t>
            </a:r>
          </a:p>
          <a:p>
            <a:pPr lvl="1">
              <a:lnSpc>
                <a:spcPct val="120000"/>
              </a:lnSpc>
            </a:pPr>
            <a:r>
              <a:rPr lang="pt-BR" sz="2200" b="1" dirty="0">
                <a:solidFill>
                  <a:schemeClr val="tx1"/>
                </a:solidFill>
              </a:rPr>
              <a:t>Organizações da Sociedade Civil</a:t>
            </a:r>
          </a:p>
          <a:p>
            <a:pPr lvl="2">
              <a:lnSpc>
                <a:spcPct val="120000"/>
              </a:lnSpc>
            </a:pPr>
            <a:r>
              <a:rPr lang="pt-BR" sz="2000" dirty="0">
                <a:solidFill>
                  <a:schemeClr val="tx1"/>
                </a:solidFill>
              </a:rPr>
              <a:t>Associações e Outros</a:t>
            </a:r>
            <a:endParaRPr lang="pt-BR" sz="2000" b="1" dirty="0">
              <a:solidFill>
                <a:schemeClr val="tx1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3234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9582D5-18E6-FAA9-412C-CE0699FE6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PRESTADORES DE A&amp;E - SNIS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DB2D92-45B5-3E34-D885-6F42ABD89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80384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chemeClr val="tx1"/>
                </a:solidFill>
              </a:rPr>
              <a:t>Administração Pública </a:t>
            </a:r>
            <a:r>
              <a:rPr lang="pt-BR" sz="2400" b="1" u="sng" dirty="0">
                <a:solidFill>
                  <a:schemeClr val="tx1"/>
                </a:solidFill>
              </a:rPr>
              <a:t>Indireta</a:t>
            </a:r>
            <a:r>
              <a:rPr lang="pt-BR" sz="2400" b="1" dirty="0">
                <a:solidFill>
                  <a:schemeClr val="tx1"/>
                </a:solidFill>
              </a:rPr>
              <a:t> (Serviços de A&amp;E)</a:t>
            </a:r>
          </a:p>
          <a:p>
            <a:pPr lvl="1">
              <a:lnSpc>
                <a:spcPct val="150000"/>
              </a:lnSpc>
            </a:pPr>
            <a:r>
              <a:rPr lang="pt-BR" sz="2200" dirty="0">
                <a:solidFill>
                  <a:schemeClr val="tx1"/>
                </a:solidFill>
              </a:rPr>
              <a:t>Empresas Públicas: </a:t>
            </a:r>
          </a:p>
          <a:p>
            <a:pPr lvl="2">
              <a:lnSpc>
                <a:spcPct val="150000"/>
              </a:lnSpc>
            </a:pPr>
            <a:r>
              <a:rPr lang="pt-BR" sz="2000" dirty="0">
                <a:solidFill>
                  <a:schemeClr val="tx1"/>
                </a:solidFill>
              </a:rPr>
              <a:t>Lei 13.303/2016</a:t>
            </a:r>
          </a:p>
          <a:p>
            <a:pPr lvl="1">
              <a:lnSpc>
                <a:spcPct val="150000"/>
              </a:lnSpc>
            </a:pPr>
            <a:r>
              <a:rPr lang="pt-BR" sz="2200" dirty="0">
                <a:solidFill>
                  <a:schemeClr val="tx1"/>
                </a:solidFill>
              </a:rPr>
              <a:t>Sociedades de Economia Mista c/ Adm. Pública</a:t>
            </a:r>
          </a:p>
          <a:p>
            <a:pPr lvl="2">
              <a:lnSpc>
                <a:spcPct val="150000"/>
              </a:lnSpc>
            </a:pPr>
            <a:r>
              <a:rPr lang="pt-BR" sz="2000" dirty="0">
                <a:solidFill>
                  <a:schemeClr val="tx1"/>
                </a:solidFill>
              </a:rPr>
              <a:t>Lei 13.303/2016; Lei 6.704/1976</a:t>
            </a:r>
          </a:p>
          <a:p>
            <a:pPr marL="742950" lvl="2" indent="-342900">
              <a:lnSpc>
                <a:spcPct val="150000"/>
              </a:lnSpc>
            </a:pPr>
            <a:r>
              <a:rPr lang="pt-BR" sz="2200" dirty="0">
                <a:solidFill>
                  <a:schemeClr val="tx1"/>
                </a:solidFill>
              </a:rPr>
              <a:t>Autarquias</a:t>
            </a:r>
          </a:p>
          <a:p>
            <a:pPr marL="1200150" lvl="3" indent="-342900">
              <a:lnSpc>
                <a:spcPct val="150000"/>
              </a:lnSpc>
            </a:pPr>
            <a:r>
              <a:rPr lang="pt-BR" sz="2000" dirty="0">
                <a:solidFill>
                  <a:schemeClr val="tx1"/>
                </a:solidFill>
              </a:rPr>
              <a:t>Decreto-lei 200/1967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4007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9582D5-18E6-FAA9-412C-CE0699FE6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RECURSOS FINANCEIROS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DB2D92-45B5-3E34-D885-6F42ABD89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8038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sz="2400" b="1" dirty="0"/>
              <a:t>Recursos Próprios</a:t>
            </a:r>
          </a:p>
          <a:p>
            <a:pPr>
              <a:lnSpc>
                <a:spcPct val="200000"/>
              </a:lnSpc>
            </a:pPr>
            <a:r>
              <a:rPr lang="pt-BR" sz="2400" b="1" dirty="0"/>
              <a:t>Recursos Não Onerosos:</a:t>
            </a:r>
            <a:endParaRPr lang="pt-BR" sz="2400" dirty="0"/>
          </a:p>
          <a:p>
            <a:pPr>
              <a:lnSpc>
                <a:spcPct val="200000"/>
              </a:lnSpc>
            </a:pPr>
            <a:r>
              <a:rPr lang="pt-BR" sz="2400" b="1" dirty="0"/>
              <a:t>Recursos Onerosos: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836962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9582D5-18E6-FAA9-412C-CE0699FE6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RECURSOS FINANCEIROS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DB2D92-45B5-3E34-D885-6F42ABD89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80384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pt-BR" sz="2400" b="1" dirty="0"/>
              <a:t>Recursos Próprios</a:t>
            </a:r>
          </a:p>
          <a:p>
            <a:pPr marL="265113" indent="0">
              <a:lnSpc>
                <a:spcPct val="200000"/>
              </a:lnSpc>
              <a:buNone/>
            </a:pPr>
            <a:r>
              <a:rPr lang="pt-BR" sz="2400" i="1" dirty="0"/>
              <a:t>São as </a:t>
            </a:r>
            <a:r>
              <a:rPr lang="pt-BR" sz="2400" i="1" u="sng" dirty="0"/>
              <a:t>contribuições dos sócios</a:t>
            </a:r>
            <a:r>
              <a:rPr lang="pt-BR" sz="2400" i="1" dirty="0"/>
              <a:t> que subscrevem o capital de uma sociedade, mais </a:t>
            </a:r>
            <a:r>
              <a:rPr lang="pt-BR" sz="2400" i="1" u="sng" dirty="0"/>
              <a:t>as reservas </a:t>
            </a:r>
            <a:r>
              <a:rPr lang="pt-BR" sz="2400" i="1" dirty="0"/>
              <a:t>que constituem para fazer face a situações extraordinárias e os </a:t>
            </a:r>
            <a:r>
              <a:rPr lang="pt-BR" sz="2400" i="1" u="sng" dirty="0"/>
              <a:t>lucros gerados que não tenham sido distribuídos </a:t>
            </a:r>
            <a:r>
              <a:rPr lang="pt-BR" sz="2400" i="1" dirty="0"/>
              <a:t>sob a forma de dividendos entre os seus acionistas.</a:t>
            </a:r>
          </a:p>
          <a:p>
            <a:pPr marL="0" indent="0">
              <a:lnSpc>
                <a:spcPct val="200000"/>
              </a:lnSpc>
              <a:buNone/>
            </a:pP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509637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9582D5-18E6-FAA9-412C-CE0699FE6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RECURSOS FINANCEIROS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DB2D92-45B5-3E34-D885-6F42ABD89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8038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sz="2400" b="1" dirty="0"/>
              <a:t>Recursos Próprios (SNIS)</a:t>
            </a:r>
          </a:p>
          <a:p>
            <a:pPr lvl="1"/>
            <a:r>
              <a:rPr lang="pt-BR" sz="2400" dirty="0">
                <a:solidFill>
                  <a:srgbClr val="FF0000"/>
                </a:solidFill>
              </a:rPr>
              <a:t>recursos oriundos da cobrança dos serviços (</a:t>
            </a:r>
            <a:r>
              <a:rPr lang="pt-BR" sz="2400" b="1" dirty="0">
                <a:solidFill>
                  <a:srgbClr val="FF0000"/>
                </a:solidFill>
              </a:rPr>
              <a:t>receita tarifária</a:t>
            </a:r>
            <a:r>
              <a:rPr lang="pt-BR" sz="2400" dirty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pt-BR" sz="2400" dirty="0">
                <a:solidFill>
                  <a:srgbClr val="FF0000"/>
                </a:solidFill>
              </a:rPr>
              <a:t>receitas não operacionais (</a:t>
            </a:r>
            <a:r>
              <a:rPr lang="pt-BR" sz="2400" b="1" dirty="0">
                <a:solidFill>
                  <a:srgbClr val="FF0000"/>
                </a:solidFill>
              </a:rPr>
              <a:t>não tarifárias</a:t>
            </a:r>
            <a:r>
              <a:rPr lang="pt-BR" sz="2400" dirty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pt-BR" sz="2400" u="sng" dirty="0"/>
              <a:t>integralização ou adiantamento para futuro aumento de capital pelos acionistas </a:t>
            </a:r>
          </a:p>
          <a:p>
            <a:pPr lvl="1"/>
            <a:r>
              <a:rPr lang="pt-BR" sz="2400" dirty="0"/>
              <a:t>captações no mercado </a:t>
            </a:r>
            <a:r>
              <a:rPr lang="pt-BR" sz="2400" u="sng" dirty="0"/>
              <a:t>decorrentes da venda de ações</a:t>
            </a:r>
          </a:p>
          <a:p>
            <a:pPr marL="0" indent="0">
              <a:lnSpc>
                <a:spcPct val="200000"/>
              </a:lnSpc>
              <a:buNone/>
            </a:pP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175927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9582D5-18E6-FAA9-412C-CE0699FE6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RECURSOS FINANCEIROS:  tarifas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DB2D92-45B5-3E34-D885-6F42ABD89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26401"/>
            <a:ext cx="9603275" cy="401395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t-BR" sz="2400" i="1" dirty="0"/>
              <a:t>As tarifas consideram: </a:t>
            </a:r>
          </a:p>
          <a:p>
            <a:pPr algn="just">
              <a:lnSpc>
                <a:spcPct val="100000"/>
              </a:lnSpc>
            </a:pPr>
            <a:r>
              <a:rPr lang="pt-BR" sz="2400" i="1" dirty="0"/>
              <a:t>a </a:t>
            </a:r>
            <a:r>
              <a:rPr lang="pt-BR" sz="2400" i="1" u="sng" dirty="0"/>
              <a:t>recuperação</a:t>
            </a:r>
            <a:r>
              <a:rPr lang="pt-BR" sz="2400" i="1" dirty="0"/>
              <a:t> e a </a:t>
            </a:r>
            <a:r>
              <a:rPr lang="pt-BR" sz="2400" i="1" u="sng" dirty="0"/>
              <a:t>remuneração</a:t>
            </a:r>
            <a:r>
              <a:rPr lang="pt-BR" sz="2400" i="1" dirty="0"/>
              <a:t> do capital investido</a:t>
            </a:r>
          </a:p>
          <a:p>
            <a:pPr algn="just">
              <a:lnSpc>
                <a:spcPct val="100000"/>
              </a:lnSpc>
            </a:pPr>
            <a:r>
              <a:rPr lang="pt-BR" sz="2400" i="1" dirty="0"/>
              <a:t>o </a:t>
            </a:r>
            <a:r>
              <a:rPr lang="pt-BR" sz="2400" i="1" u="sng" dirty="0"/>
              <a:t>custeio dos tributos incidentes sobre o lucro gerado</a:t>
            </a:r>
            <a:r>
              <a:rPr lang="pt-BR" sz="2400" i="1" dirty="0"/>
              <a:t>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400" i="1" dirty="0"/>
              <a:t>Com esses recursos, o prestador é capaz de fazer frente aos custos de capital, </a:t>
            </a:r>
            <a:r>
              <a:rPr lang="pt-BR" sz="2400" b="1" i="1" dirty="0"/>
              <a:t>que abrangem todos os custos atrelados à captação de recursos para investimento e ao investimento em si</a:t>
            </a:r>
            <a:r>
              <a:rPr lang="pt-BR" sz="2400" i="1" dirty="0"/>
              <a:t>: juros, encargos e amortização de empréstimos; pagamento de tributos sobre o lucro (IR e CSLL); remuneração aos acionistas e reinvestimento</a:t>
            </a:r>
            <a:r>
              <a:rPr lang="pt-BR" i="1" dirty="0"/>
              <a:t>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pt-BR" b="1" dirty="0"/>
              <a:t>(Fonte: NT GRT nº01/2022 – ARSAE-MG)</a:t>
            </a:r>
          </a:p>
          <a:p>
            <a:pPr marL="0" indent="0">
              <a:lnSpc>
                <a:spcPct val="200000"/>
              </a:lnSpc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38415142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257</TotalTime>
  <Words>979</Words>
  <Application>Microsoft Office PowerPoint</Application>
  <PresentationFormat>Widescreen</PresentationFormat>
  <Paragraphs>133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6" baseType="lpstr">
      <vt:lpstr>Arial</vt:lpstr>
      <vt:lpstr>Cambria Math</vt:lpstr>
      <vt:lpstr>Gill Sans MT</vt:lpstr>
      <vt:lpstr>Galeria</vt:lpstr>
      <vt:lpstr>Recursos Financeiros para os Prestadores de A&amp;E</vt:lpstr>
      <vt:lpstr>Tipos de PRESTADORES DE A&amp;E - SNIS</vt:lpstr>
      <vt:lpstr>Tipos de PRESTADORES DE A&amp;E - SNIS</vt:lpstr>
      <vt:lpstr>Tipos de PRESTADORES DE A&amp;E - SNIS</vt:lpstr>
      <vt:lpstr>Tipos de PRESTADORES DE A&amp;E - SNIS</vt:lpstr>
      <vt:lpstr>RECURSOS FINANCEIROS</vt:lpstr>
      <vt:lpstr>RECURSOS FINANCEIROS</vt:lpstr>
      <vt:lpstr>RECURSOS FINANCEIROS</vt:lpstr>
      <vt:lpstr>RECURSOS FINANCEIROS:  tarifas</vt:lpstr>
      <vt:lpstr>RECURSOS FINANCEIROS</vt:lpstr>
      <vt:lpstr>RECURSOS FINANCEIROS</vt:lpstr>
      <vt:lpstr>RECURSOS FINANCEIROS</vt:lpstr>
      <vt:lpstr>RECURSOS ONEROSOS</vt:lpstr>
      <vt:lpstr>INDICADORES FINANCEIROS</vt:lpstr>
      <vt:lpstr>INDICADORES FINANCEIROS</vt:lpstr>
      <vt:lpstr>INDICADORES FINANCEIROS</vt:lpstr>
      <vt:lpstr>RECURSOS FINANCEIROS</vt:lpstr>
      <vt:lpstr>RECURSOS FINANCEIROS</vt:lpstr>
      <vt:lpstr>DADOS FINANCEIROS – DFP’s 2022</vt:lpstr>
      <vt:lpstr>Alguns DADOS DE INVESTIMENTOS – SNIS 2021</vt:lpstr>
      <vt:lpstr>Alguns DADOS DE INVESTIMENTOS – SNIS 2021</vt:lpstr>
      <vt:lpstr>Obrigado!!!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Financeiros para os Prestadores de A&amp;E</dc:title>
  <dc:creator>Alex Aguiar</dc:creator>
  <cp:lastModifiedBy>Edson Aparecido da Silva</cp:lastModifiedBy>
  <cp:revision>2</cp:revision>
  <dcterms:created xsi:type="dcterms:W3CDTF">2023-05-03T14:45:57Z</dcterms:created>
  <dcterms:modified xsi:type="dcterms:W3CDTF">2023-05-10T14:39:39Z</dcterms:modified>
</cp:coreProperties>
</file>