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4" r:id="rId2"/>
    <p:sldId id="790" r:id="rId3"/>
    <p:sldId id="769" r:id="rId4"/>
    <p:sldId id="789" r:id="rId5"/>
    <p:sldId id="771" r:id="rId6"/>
    <p:sldId id="786" r:id="rId7"/>
    <p:sldId id="787" r:id="rId8"/>
    <p:sldId id="788" r:id="rId9"/>
    <p:sldId id="791" r:id="rId10"/>
    <p:sldId id="793" r:id="rId11"/>
    <p:sldId id="421" r:id="rId1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3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DF944F-37A3-F9ED-C8D4-E75DFD0D66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CD47463-B5A0-A233-1608-DEF33B8C0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1F0ED22-CE60-9C08-EB94-C4AF58BAB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F0909D2-EA1C-E766-979F-A26945C3E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1E4E97-7835-CE91-F854-F4ABED378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4881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9B06A-4320-F352-3624-BD58B24FA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31E064B-4824-0536-8942-02C8931E0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DD07851-385C-2B89-CD72-49CE295CC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2173AC-3FFD-5307-0B3D-F1F3845F2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A753C3-E7BF-A813-17B2-A4729344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375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135CF29-020D-8489-50D8-007F232B8B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5517D99-4F25-5AAF-67D1-B06CB006E6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A1B8B62-E465-5BF0-2A90-9D680A61A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00D74B0-915B-94B1-44EC-2EDECD89C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1F81EE-8374-FFCA-0F35-BE80C0920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5075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725D89-5217-1055-2C78-0518A8CCB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2D1A62-330B-1762-6868-86A312C82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CAF14EC-D9CA-E9A9-1D82-19EA32A0B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B4CEC3-1AB1-75FB-77D2-3C33D982C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99D477E-3F8A-1CEC-A238-F23E49F94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8881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F15552-2538-B0AA-9638-22F0DEA19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EF0240F-A4FC-7BD3-46B1-FA3364B18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7F1117-A54F-C797-C0C0-191FD234F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49813BB-0CCC-A28F-BBBE-22EF91039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403E1B-DB81-04C8-F7AB-F90E73D40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78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004DCD-602C-170E-6C5A-CA69D3883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ED967EB-3EB2-20ED-E926-A65060791B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A7DCCE7-25AB-2B66-4C4F-D2DBC26F93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1831B1-6457-585C-4790-5782C5ABF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5354A6-D719-4E5D-1217-3BC3097A3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303EBEB-1547-BD6B-8C26-E252E0586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3625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211ED0-E709-57B7-CF43-6650AB554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24F8FEF-2B84-6536-8CA4-FCA1E3D62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10BC20D-A46E-033B-F826-FC32B9CD6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2D7BA139-DC0C-3E7D-E695-E4BB259BE8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A706C53-2238-84F5-4374-6195E8AC63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F04906F-1299-AF25-EF45-891C28446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C23DE6C4-9AB9-A6C5-2F39-D50A74B4B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CA54C2A-B236-A76A-2E68-0F235950A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037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BD3909-A67B-4957-41EA-D0B5FFFD1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AD9E7547-3BE9-5CED-8689-A62EE2A15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ACDB51-101F-8977-0DFC-8782FBA4B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9945559-97D1-AEC3-9CFC-24AAC04F3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817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A96C26A-AC28-D59E-364A-523518372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06A640D-3AC8-2898-574A-147D7CD86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4A0EEAA-3021-D98A-6B98-9A9AD021E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6699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F0F361-3678-D4E6-F139-162641BA0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360236-F3DF-801A-DCF3-D50978BD4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904760E-7B67-7F5B-BA2A-311E152078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87D9335-F08A-5A05-10BD-4CFD800C2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7827229-43FC-A5A6-763C-40DCC260B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C146CF0-5A42-9E42-52AF-FA33878A7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9824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E9828C-1CB8-6AD2-65DE-D863C27C4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B3AC618-3E42-F836-DFBE-A680322F85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C8171C1-185C-D05A-4BC3-635FCFEB3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63C98BE-BB8C-F90B-7693-D0361A1BD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52D97F1-C027-4778-B4BC-7BA721659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73CE5EA-2FEA-FE73-F446-E2A51CD1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853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C0AA55FD-71D3-4D22-C341-BAEA3BE8A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9F51140-A9AF-3BF2-6F93-AEDC58BF77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F2FCB22-605E-9D7F-2218-173C37BD94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5C1FF-E702-408B-B55A-362E94A2192C}" type="datetimeFigureOut">
              <a:rPr lang="pt-BR" smtClean="0"/>
              <a:t>19/08/2026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136429B-B8DA-6FAD-90A7-0B57E2FC91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315F58C-5DF8-57AE-A2A7-D4318C2042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FA985-DF32-479F-AB9F-93BCAA3CB3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8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s://ondasbrasil.org/" TargetMode="External"/><Relationship Id="rId7" Type="http://schemas.openxmlformats.org/officeDocument/2006/relationships/image" Target="../media/image1.png"/><Relationship Id="rId2" Type="http://schemas.openxmlformats.org/officeDocument/2006/relationships/hyperlink" Target="https://ondasbrasil.org/contato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facebook.com/ondas.observatorio" TargetMode="External"/><Relationship Id="rId5" Type="http://schemas.openxmlformats.org/officeDocument/2006/relationships/hyperlink" Target="https://www.youtube.com/@ONDASObservatoriodoSaneamento/videos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www.instagram.com/ondas.observatorio/" TargetMode="External"/><Relationship Id="rId9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525317" y="2089683"/>
            <a:ext cx="9020483" cy="1964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rgbClr val="222222"/>
                </a:solidFill>
                <a:latin typeface="Arial Black" panose="020B0A04020102020204" pitchFamily="34" charset="0"/>
              </a:rPr>
              <a:t>UNIVERSALIZA SP:</a:t>
            </a:r>
          </a:p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rgbClr val="222222"/>
                </a:solidFill>
                <a:latin typeface="Arial Black" panose="020B0A04020102020204" pitchFamily="34" charset="0"/>
              </a:rPr>
              <a:t>A FARSA DA PRIVATIZAÇÃO EM</a:t>
            </a:r>
          </a:p>
          <a:p>
            <a:pPr algn="ctr">
              <a:lnSpc>
                <a:spcPct val="150000"/>
              </a:lnSpc>
            </a:pPr>
            <a:r>
              <a:rPr lang="pt-BR" sz="2800" b="1" dirty="0">
                <a:solidFill>
                  <a:srgbClr val="222222"/>
                </a:solidFill>
                <a:latin typeface="Arial Black" panose="020B0A04020102020204" pitchFamily="34" charset="0"/>
              </a:rPr>
              <a:t>SÃO PAULO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680E-96A7-4F7D-B3D3-242B72F932B0}" type="slidenum">
              <a:rPr lang="pt-BR" smtClean="0"/>
              <a:t>1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D71F7A7-8A70-2580-85C8-2B59044195A1}"/>
              </a:ext>
            </a:extLst>
          </p:cNvPr>
          <p:cNvSpPr txBox="1"/>
          <p:nvPr/>
        </p:nvSpPr>
        <p:spPr>
          <a:xfrm>
            <a:off x="3470947" y="5601456"/>
            <a:ext cx="81339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i="1" dirty="0">
                <a:latin typeface="Arial Black" panose="020B0A04020102020204" pitchFamily="34" charset="0"/>
              </a:rPr>
              <a:t>Ecos II ENDHAS e Privatizações</a:t>
            </a:r>
          </a:p>
          <a:p>
            <a:pPr algn="r"/>
            <a:r>
              <a:rPr lang="pt-BR" i="1" dirty="0">
                <a:latin typeface="Arial Black" panose="020B0A04020102020204" pitchFamily="34" charset="0"/>
              </a:rPr>
              <a:t>CDCC - São Carlos</a:t>
            </a:r>
          </a:p>
          <a:p>
            <a:pPr algn="r"/>
            <a:r>
              <a:rPr lang="pt-BR" i="1" dirty="0">
                <a:latin typeface="Arial Black" panose="020B0A04020102020204" pitchFamily="34" charset="0"/>
              </a:rPr>
              <a:t> 20 de agosto de 2026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BA36D27-A017-025A-E916-94069742B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49" y="146659"/>
            <a:ext cx="1483536" cy="148353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EBD2575-B975-3C2E-D15C-C5A9E4D6C8ED}"/>
              </a:ext>
            </a:extLst>
          </p:cNvPr>
          <p:cNvSpPr txBox="1"/>
          <p:nvPr/>
        </p:nvSpPr>
        <p:spPr>
          <a:xfrm>
            <a:off x="2387968" y="657594"/>
            <a:ext cx="9020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4F8A"/>
                </a:solidFill>
              </a:rPr>
              <a:t>ONDAS - Observatório Nacional dos Direitos à Água e ao Saneamento</a:t>
            </a:r>
            <a:endParaRPr lang="pt-BR" sz="2400" dirty="0">
              <a:solidFill>
                <a:srgbClr val="004F8A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FED9A70-6204-FEEC-422D-B2C4CB9D16B4}"/>
              </a:ext>
            </a:extLst>
          </p:cNvPr>
          <p:cNvSpPr txBox="1"/>
          <p:nvPr/>
        </p:nvSpPr>
        <p:spPr>
          <a:xfrm>
            <a:off x="8290529" y="4880848"/>
            <a:ext cx="32598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Amauri Pollachi</a:t>
            </a:r>
            <a:endParaRPr kumimoji="0" lang="pt-BR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8064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466BF-FD34-2236-BAFA-FCE0D3D7D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13EB347-528E-39BB-F407-C7D1600C1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7E566A1-50B1-2370-160C-619FCC59DAF8}"/>
              </a:ext>
            </a:extLst>
          </p:cNvPr>
          <p:cNvSpPr txBox="1"/>
          <p:nvPr/>
        </p:nvSpPr>
        <p:spPr>
          <a:xfrm>
            <a:off x="887349" y="1040927"/>
            <a:ext cx="1041730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O parceiro privado será definido a partir de um processo licitatório e será remunerado, pelo prazo estimado de 33 anos, através da receita tarifária de água e esgoto e pelo </a:t>
            </a:r>
            <a:r>
              <a:rPr lang="pt-BR" sz="2000" b="1" u="sng" dirty="0"/>
              <a:t>eventual </a:t>
            </a:r>
            <a:r>
              <a:rPr lang="pt-BR" sz="2000" dirty="0"/>
              <a:t>subsídio do Estado de São Paulo.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Estado afirma que garantirá decisões estratégicas em favor da população, porém, a realidade mostra que as empresas privatizadas atendem ao interesse de seus controladores e investidores em obter o lucro máximo, com o atendimento à população em plano secundário.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Abastecimento de água e esgotamento sanitário são serviços prestados sem concorrência, pois é um monopólio natural em que não podemos contratar serviços de outra empresa.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Serviços de saneamento privatizados – cedo ou tarde – resultam em tarifas elevadas, atrasos em investimentos, falta de transparência, má qualidade de atendimento e/ou lucros abusivos, em que a retomada dos serviços pelo Município com o apoio da população é complexa e onerosa, como mostram os exemplos nacionais e internacionais.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ATENÇÃO:</a:t>
            </a:r>
            <a:r>
              <a:rPr lang="pt-BR" sz="2000" b="1" dirty="0">
                <a:sym typeface="Wingdings" panose="05000000000000000000" pitchFamily="2" charset="2"/>
              </a:rPr>
              <a:t> a </a:t>
            </a:r>
            <a:r>
              <a:rPr lang="pt-BR" sz="2000" b="1" dirty="0"/>
              <a:t>desistência do UNIVERSALIZA SP, sem custos e penalidades para o Município, é possível até a Assembleia Geral de instalação da URAE 2 (1º tri/2027)!</a:t>
            </a:r>
            <a:endParaRPr lang="pt-BR" sz="20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8CD5B68-2EF5-5FF4-675B-26EE1CD71346}"/>
              </a:ext>
            </a:extLst>
          </p:cNvPr>
          <p:cNvSpPr txBox="1"/>
          <p:nvPr/>
        </p:nvSpPr>
        <p:spPr>
          <a:xfrm>
            <a:off x="430306" y="306499"/>
            <a:ext cx="11470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UNIVERSALIZA SP: UMA ARAPUCA?</a:t>
            </a:r>
            <a:endParaRPr lang="pt-B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9104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2855851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latin typeface="Arial Black" panose="020B0A04020102020204" pitchFamily="34" charset="0"/>
              </a:rPr>
              <a:t>Amauri Pollachi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D680E-96A7-4F7D-B3D3-242B72F932B0}" type="slidenum">
              <a:rPr lang="pt-BR" smtClean="0"/>
              <a:t>11</a:t>
            </a:fld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D71F7A7-8A70-2580-85C8-2B59044195A1}"/>
              </a:ext>
            </a:extLst>
          </p:cNvPr>
          <p:cNvSpPr txBox="1"/>
          <p:nvPr/>
        </p:nvSpPr>
        <p:spPr>
          <a:xfrm>
            <a:off x="1116106" y="3584431"/>
            <a:ext cx="99239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b="0" i="1" dirty="0">
              <a:effectLst/>
              <a:latin typeface="Arial Black" panose="020B0A04020102020204" pitchFamily="34" charset="0"/>
            </a:endParaRPr>
          </a:p>
          <a:p>
            <a:pPr algn="ctr"/>
            <a:r>
              <a:rPr lang="pt-BR" dirty="0">
                <a:latin typeface="Arial Black" panose="020B0A04020102020204" pitchFamily="34" charset="0"/>
                <a:hlinkClick r:id="rId2"/>
              </a:rPr>
              <a:t>https://ondasbrasil.org/contato/</a:t>
            </a:r>
            <a:r>
              <a:rPr lang="pt-BR" dirty="0">
                <a:latin typeface="Arial Black" panose="020B0A04020102020204" pitchFamily="34" charset="0"/>
              </a:rPr>
              <a:t> </a:t>
            </a:r>
          </a:p>
          <a:p>
            <a:pPr algn="ctr"/>
            <a:endParaRPr lang="pt-BR" b="0" dirty="0">
              <a:effectLst/>
              <a:latin typeface="Arial Black" panose="020B0A04020102020204" pitchFamily="34" charset="0"/>
            </a:endParaRPr>
          </a:p>
          <a:p>
            <a:pPr algn="ctr"/>
            <a:r>
              <a:rPr lang="pt-BR" b="0" dirty="0">
                <a:effectLst/>
                <a:latin typeface="Arial Black" panose="020B0A04020102020204" pitchFamily="34" charset="0"/>
                <a:hlinkClick r:id="rId3"/>
              </a:rPr>
              <a:t>https://ondasbrasil.org/</a:t>
            </a:r>
            <a:endParaRPr lang="pt-BR" b="0" dirty="0">
              <a:effectLst/>
              <a:latin typeface="Arial Black" panose="020B0A04020102020204" pitchFamily="34" charset="0"/>
            </a:endParaRPr>
          </a:p>
          <a:p>
            <a:pPr algn="ctr"/>
            <a:endParaRPr lang="pt-BR" dirty="0">
              <a:latin typeface="Arial Black" panose="020B0A04020102020204" pitchFamily="34" charset="0"/>
            </a:endParaRPr>
          </a:p>
          <a:p>
            <a:pPr algn="ctr"/>
            <a:r>
              <a:rPr lang="pt-BR" dirty="0">
                <a:latin typeface="Arial Black" panose="020B0A04020102020204" pitchFamily="34" charset="0"/>
                <a:hlinkClick r:id="rId4"/>
              </a:rPr>
              <a:t>https://www.instagram.com/ondas.observatorio/</a:t>
            </a:r>
            <a:endParaRPr lang="pt-BR" dirty="0">
              <a:latin typeface="Arial Black" panose="020B0A04020102020204" pitchFamily="34" charset="0"/>
            </a:endParaRPr>
          </a:p>
          <a:p>
            <a:pPr algn="ctr"/>
            <a:endParaRPr lang="pt-BR" dirty="0">
              <a:latin typeface="Arial Black" panose="020B0A04020102020204" pitchFamily="34" charset="0"/>
            </a:endParaRPr>
          </a:p>
          <a:p>
            <a:pPr algn="ctr"/>
            <a:r>
              <a:rPr lang="pt-BR" dirty="0">
                <a:latin typeface="Arial Black" panose="020B0A04020102020204" pitchFamily="34" charset="0"/>
                <a:hlinkClick r:id="rId5"/>
              </a:rPr>
              <a:t>https://www.youtube.com/@ONDASObservatoriodoSaneamento/videos</a:t>
            </a:r>
            <a:endParaRPr lang="pt-BR" dirty="0">
              <a:latin typeface="Arial Black" panose="020B0A04020102020204" pitchFamily="34" charset="0"/>
            </a:endParaRPr>
          </a:p>
          <a:p>
            <a:pPr algn="ctr"/>
            <a:endParaRPr lang="pt-BR" dirty="0">
              <a:latin typeface="Arial Black" panose="020B0A04020102020204" pitchFamily="34" charset="0"/>
            </a:endParaRPr>
          </a:p>
          <a:p>
            <a:pPr algn="ctr"/>
            <a:r>
              <a:rPr lang="pt-BR" dirty="0">
                <a:latin typeface="Arial Black" panose="020B0A04020102020204" pitchFamily="34" charset="0"/>
                <a:hlinkClick r:id="rId6"/>
              </a:rPr>
              <a:t>https://www.facebook.com/ondas.observatorio</a:t>
            </a:r>
            <a:endParaRPr lang="pt-BR" dirty="0">
              <a:latin typeface="Arial Black" panose="020B0A04020102020204" pitchFamily="34" charset="0"/>
            </a:endParaRPr>
          </a:p>
          <a:p>
            <a:pPr algn="ctr"/>
            <a:endParaRPr lang="pt-BR" i="1" dirty="0">
              <a:latin typeface="Arial Black" panose="020B0A040201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BA36D27-A017-025A-E916-94069742BC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2301" y="78300"/>
            <a:ext cx="1620252" cy="162025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4693FCE-144D-6D79-7A26-493613E8E5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76947" y="4949275"/>
            <a:ext cx="362001" cy="40963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F340B4C-D078-AF71-F7FE-E26C478D53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1810" y="5476422"/>
            <a:ext cx="409632" cy="409632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24792C7F-1BD9-714E-F8F9-E50E091873E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69629" y="6076724"/>
            <a:ext cx="304843" cy="39058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F7C9E03B-D385-9CB3-2A65-8C5A6F17A0D2}"/>
              </a:ext>
            </a:extLst>
          </p:cNvPr>
          <p:cNvSpPr txBox="1"/>
          <p:nvPr/>
        </p:nvSpPr>
        <p:spPr>
          <a:xfrm>
            <a:off x="1863533" y="1796207"/>
            <a:ext cx="9020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004F8A"/>
                </a:solidFill>
              </a:rPr>
              <a:t>ONDAS - Observatório Nacional dos Direitos à Água e ao Saneamento</a:t>
            </a:r>
            <a:endParaRPr lang="pt-BR" sz="2400" dirty="0">
              <a:solidFill>
                <a:srgbClr val="004F8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6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8C6F7E-0DFA-463C-A08F-35341E149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pt-BR" b="1">
                <a:solidFill>
                  <a:srgbClr val="FFFFFF"/>
                </a:solidFill>
              </a:rPr>
              <a:t>Saneamento no Brasil – Avanços</a:t>
            </a:r>
            <a:endParaRPr lang="pt-BR" b="1" dirty="0">
              <a:solidFill>
                <a:srgbClr val="FFFFFF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94630DF-AC51-481B-AD28-DB4518DBB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9055" y="765128"/>
            <a:ext cx="11385200" cy="5559079"/>
          </a:xfrm>
          <a:noFill/>
        </p:spPr>
        <p:txBody>
          <a:bodyPr anchor="t">
            <a:noAutofit/>
          </a:bodyPr>
          <a:lstStyle/>
          <a:p>
            <a:pPr marL="0" lvl="0" indent="0" algn="ctr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pt-BR" sz="16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en-US" sz="16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pt-BR" sz="1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26AB1BF-CCD8-2D7B-AFEF-64C2421D30FC}"/>
              </a:ext>
            </a:extLst>
          </p:cNvPr>
          <p:cNvSpPr txBox="1"/>
          <p:nvPr/>
        </p:nvSpPr>
        <p:spPr>
          <a:xfrm>
            <a:off x="344714" y="397191"/>
            <a:ext cx="11385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Arial Black" panose="020B0A04020102020204" pitchFamily="34" charset="0"/>
                <a:ea typeface="Calibri" panose="020F0502020204030204" pitchFamily="34" charset="0"/>
              </a:rPr>
              <a:t>	</a:t>
            </a:r>
            <a:r>
              <a:rPr lang="pt-BR" sz="2800" b="1" dirty="0"/>
              <a:t>PRIVATIZAÇÃO DA SABESP: </a:t>
            </a:r>
            <a:r>
              <a:rPr lang="pt-BR" sz="2800" b="1" dirty="0">
                <a:solidFill>
                  <a:srgbClr val="C00000"/>
                </a:solidFill>
              </a:rPr>
              <a:t>A VERDADEIRA FACE</a:t>
            </a:r>
            <a:endParaRPr lang="pt-BR" sz="2800" dirty="0">
              <a:latin typeface="Arial Black" panose="020B0A04020102020204" pitchFamily="34" charset="0"/>
            </a:endParaRP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1E2F2AB8-C321-4BD0-7700-2E6B0052A9CE}"/>
              </a:ext>
            </a:extLst>
          </p:cNvPr>
          <p:cNvSpPr/>
          <p:nvPr/>
        </p:nvSpPr>
        <p:spPr>
          <a:xfrm>
            <a:off x="771525" y="1208869"/>
            <a:ext cx="10822729" cy="511533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MÁXIMO LUCRO PARA ACIONISTAS (INSTITUIÇÕES FINANCEIRAS):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AUMENTO DE ARRECADAÇÃO E DRÁSTICA REDUÇÃO DE DESPESAS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INVESTIMENTOS PARA IMPACTO IMEDIATO NA TARIFA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USUÁRIOS EM SEGUNDO PLANO: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REDUÇÃO DE CUSTO COM PESSOAL E PERDA DE CONHECIMENTO TÉCNICO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PRECARIZAÇÃO DOS SERVIÇOS </a:t>
            </a: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ACIDENTES E MORTES</a:t>
            </a: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FALTA D’ÁGUA, CONTAS ELEVADAS E DÉBITOS COM JUROS DE CARTÃO</a:t>
            </a:r>
            <a:endParaRPr lang="pt-BR" sz="2200" b="1" i="1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UNIVERSALIZAÇÃO COM REGULAÇÃO FRAGILIZADA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DESTRUIÇÃO DA CADEIA PRODUTIVA DO SETOR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∞"/>
            </a:pPr>
            <a:r>
              <a:rPr lang="pt-BR" sz="2200" b="1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FORTALECIMENTO DO OLIGOPÓLIO DO SANEAMENTO BRASILEIRO</a:t>
            </a:r>
            <a:endParaRPr lang="pt-BR" sz="2200" b="1" i="1" dirty="0">
              <a:solidFill>
                <a:schemeClr val="tx1">
                  <a:lumMod val="95000"/>
                  <a:lumOff val="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9CE2CD5-1E49-9B39-C3EB-C463CE8997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61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AFF53-D2FA-548A-C6B7-C6BE1BF31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F8F2A6D-2FF9-7EE4-2A9D-B923E205BB6A}"/>
              </a:ext>
            </a:extLst>
          </p:cNvPr>
          <p:cNvSpPr txBox="1"/>
          <p:nvPr/>
        </p:nvSpPr>
        <p:spPr>
          <a:xfrm>
            <a:off x="-29362" y="306499"/>
            <a:ext cx="12250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/>
              <a:t>PRIVATIZAÇÃO DO SANEAMENTO: </a:t>
            </a:r>
            <a:r>
              <a:rPr lang="pt-BR" sz="2800" b="1" dirty="0">
                <a:solidFill>
                  <a:srgbClr val="C00000"/>
                </a:solidFill>
              </a:rPr>
              <a:t>REGIONALIZAÇÃO</a:t>
            </a:r>
            <a:endParaRPr lang="pt-BR" sz="2800" dirty="0">
              <a:solidFill>
                <a:srgbClr val="C00000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246EDEB-46A1-8D4B-871A-F8C548F13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DFCDDD8-0F86-7886-E350-368DD072F9BD}"/>
              </a:ext>
            </a:extLst>
          </p:cNvPr>
          <p:cNvSpPr txBox="1"/>
          <p:nvPr/>
        </p:nvSpPr>
        <p:spPr>
          <a:xfrm>
            <a:off x="943426" y="1103914"/>
            <a:ext cx="1051877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Lei nº 11.445/2007, alterada pela Lei nº 14.026/2020 </a:t>
            </a:r>
            <a:r>
              <a:rPr lang="pt-BR" sz="2000" dirty="0">
                <a:sym typeface="Wingdings" panose="05000000000000000000" pitchFamily="2" charset="2"/>
              </a:rPr>
              <a:t> </a:t>
            </a:r>
            <a:r>
              <a:rPr lang="pt-BR" sz="2000" dirty="0"/>
              <a:t>prestação regionalizada dos serviços, para ganhos de escala, universalização e viabilidade técnica e econômico-financeira.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Decreto federal nº 12.805/2025</a:t>
            </a:r>
            <a:r>
              <a:rPr lang="pt-BR" sz="2000" dirty="0"/>
              <a:t> garante aos municípios o </a:t>
            </a:r>
            <a:r>
              <a:rPr lang="pt-BR" sz="2000" b="1" dirty="0"/>
              <a:t>acesso a recursos federais até 31/12/2027</a:t>
            </a:r>
            <a:r>
              <a:rPr lang="pt-BR" sz="2000" dirty="0"/>
              <a:t>, sem a obrigatoriedade de vinculação a estruturas regionalizadas de prestação de serviços de saneamento (2º adiamento de prazo limite).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SÃO PAULO</a:t>
            </a:r>
            <a:r>
              <a:rPr lang="pt-BR" sz="2000" dirty="0"/>
              <a:t> </a:t>
            </a:r>
            <a:r>
              <a:rPr lang="pt-BR" sz="2000" dirty="0">
                <a:sym typeface="Wingdings" panose="05000000000000000000" pitchFamily="2" charset="2"/>
              </a:rPr>
              <a:t> </a:t>
            </a:r>
            <a:r>
              <a:rPr lang="pt-BR" sz="2000" dirty="0"/>
              <a:t>Lei nº 17.383/2021, alterada pela Lei nº 18.436/2026, criou as Unidades Regionais de Abastecimento de Água e Esgotamento Sanitário (URAE 1 e URAE 2).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URAE 1 </a:t>
            </a:r>
            <a:r>
              <a:rPr lang="pt-BR" sz="2000" dirty="0">
                <a:sym typeface="Wingdings" panose="05000000000000000000" pitchFamily="2" charset="2"/>
              </a:rPr>
              <a:t> 371 municípios operados pela Sabesp.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sym typeface="Wingdings" panose="05000000000000000000" pitchFamily="2" charset="2"/>
              </a:rPr>
              <a:t>URAE 2  Contém, potencialmente, 274 municípios (46 estão privatizados).</a:t>
            </a:r>
            <a:endParaRPr lang="pt-BR" sz="2000" dirty="0"/>
          </a:p>
          <a:p>
            <a:r>
              <a:rPr lang="pt-BR" sz="2000" dirty="0"/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ADESÃO DOS MUNICÍPIOS À URAE É FACULTATIVA! </a:t>
            </a:r>
            <a:r>
              <a:rPr lang="pt-BR" sz="2000" dirty="0"/>
              <a:t>(Art. 8º-A, Lei nº 11.445/2007)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Município universalizado (ou quase) </a:t>
            </a:r>
            <a:r>
              <a:rPr lang="pt-BR" sz="2000" dirty="0">
                <a:sym typeface="Wingdings" panose="05000000000000000000" pitchFamily="2" charset="2"/>
              </a:rPr>
              <a:t> </a:t>
            </a:r>
            <a:r>
              <a:rPr lang="pt-BR" sz="2000" dirty="0"/>
              <a:t>não faz sentido aderir à URAE por eventual restrição de acesso a recursos federais.</a:t>
            </a:r>
          </a:p>
        </p:txBody>
      </p:sp>
    </p:spTree>
    <p:extLst>
      <p:ext uri="{BB962C8B-B14F-4D97-AF65-F5344CB8AC3E}">
        <p14:creationId xmlns:p14="http://schemas.microsoft.com/office/powerpoint/2010/main" val="3051286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191D6-19CB-9146-9707-8898322A35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E980AAC3-A67D-51BC-A512-71745F92C26D}"/>
              </a:ext>
            </a:extLst>
          </p:cNvPr>
          <p:cNvSpPr txBox="1"/>
          <p:nvPr/>
        </p:nvSpPr>
        <p:spPr>
          <a:xfrm>
            <a:off x="-29362" y="306499"/>
            <a:ext cx="122507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UNIVERSALIZA SP</a:t>
            </a:r>
            <a:endParaRPr lang="pt-BR" sz="2800" dirty="0">
              <a:solidFill>
                <a:srgbClr val="C00000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519DD1B-E77E-17B7-06CE-E6EB1E84E4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87B7B73-9C18-EB35-940C-82BA222C3110}"/>
              </a:ext>
            </a:extLst>
          </p:cNvPr>
          <p:cNvSpPr txBox="1"/>
          <p:nvPr/>
        </p:nvSpPr>
        <p:spPr>
          <a:xfrm>
            <a:off x="943426" y="1255282"/>
            <a:ext cx="1055584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u="sng" dirty="0"/>
              <a:t>OBJETIVO</a:t>
            </a:r>
            <a:r>
              <a:rPr lang="pt-BR" sz="2000" b="1" dirty="0"/>
              <a:t>: LICITAÇÃO PARA CONCESSÃO DA PRESTAÇÃO DE SERVIÇOS DE SANEAMENTO DE MUNICIPIOS AUTÔNOMOS </a:t>
            </a:r>
            <a:r>
              <a:rPr lang="pt-BR" sz="2000" b="1" u="sng" dirty="0"/>
              <a:t>QUE ADERIREM FORMALMENTE À URAE-2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Assembleia Geral de constituição da URAE 2 prevista para 1º trimestre de 2027.</a:t>
            </a:r>
            <a:endParaRPr lang="pt-BR" sz="20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Licitação e assinatura do Contrato de Concessão no 1º semestre de 2027.</a:t>
            </a:r>
            <a:endParaRPr lang="pt-BR" sz="20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dirty="0"/>
              <a:t>Municípios serão agrupados em </a:t>
            </a:r>
            <a:r>
              <a:rPr lang="pt-BR" sz="2000" dirty="0" err="1"/>
              <a:t>sub-URAEs</a:t>
            </a:r>
            <a:r>
              <a:rPr lang="pt-BR" sz="2000" dirty="0"/>
              <a:t> com base nas bacias hidrográficas.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/>
              <a:t>Conselho Deliberativo da URAE 2 </a:t>
            </a:r>
            <a:r>
              <a:rPr lang="pt-BR" sz="2000" dirty="0"/>
              <a:t>“</a:t>
            </a:r>
            <a:r>
              <a:rPr lang="pt-BR" sz="2000" i="1" dirty="0"/>
              <a:t>representa </a:t>
            </a:r>
            <a:r>
              <a:rPr lang="pt-BR" sz="2000" b="1" i="1" dirty="0"/>
              <a:t>Estado e Municípios </a:t>
            </a:r>
            <a:r>
              <a:rPr lang="pt-BR" sz="2000" i="1" dirty="0"/>
              <a:t>no exercício da </a:t>
            </a:r>
            <a:r>
              <a:rPr lang="pt-BR" sz="2000" b="1" i="1" dirty="0"/>
              <a:t>titularidade conjunta </a:t>
            </a:r>
            <a:r>
              <a:rPr lang="pt-BR" sz="2000" i="1" dirty="0"/>
              <a:t>dos serviços públicos de abastecimento de água potável e esgotamento sanitário</a:t>
            </a:r>
            <a:r>
              <a:rPr lang="pt-BR" sz="2000" dirty="0"/>
              <a:t>”.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Ao aderir à URAE 2, o</a:t>
            </a:r>
            <a:r>
              <a:rPr lang="pt-BR" sz="2000" b="1" dirty="0"/>
              <a:t> Município renuncia à titularidade dos serviços e fica a reboque do Estado e do maior município da </a:t>
            </a:r>
            <a:r>
              <a:rPr lang="pt-BR" sz="2000" b="1" dirty="0" err="1"/>
              <a:t>sub-URAE</a:t>
            </a:r>
            <a:r>
              <a:rPr lang="pt-BR" sz="2000" b="1" dirty="0"/>
              <a:t>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Decisões na URAE 1 (Só Sabesp): </a:t>
            </a:r>
            <a:r>
              <a:rPr lang="pt-BR" sz="2000" u="sng" dirty="0"/>
              <a:t>pesos dos votos no Conselho Deliberativo da URAE 1 </a:t>
            </a:r>
            <a:r>
              <a:rPr lang="pt-BR" sz="2000" dirty="0">
                <a:sym typeface="Wingdings" panose="05000000000000000000" pitchFamily="2" charset="2"/>
              </a:rPr>
              <a:t></a:t>
            </a:r>
            <a:r>
              <a:rPr lang="pt-BR" sz="2000" dirty="0"/>
              <a:t> </a:t>
            </a:r>
            <a:r>
              <a:rPr lang="pt-BR" sz="2000" b="1" dirty="0"/>
              <a:t>37% para o Estado, 19% para a Capital</a:t>
            </a:r>
            <a:r>
              <a:rPr lang="pt-BR" sz="2000" dirty="0"/>
              <a:t>, 6% para a Sociedade Civil e 38% para 370 municípios.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sz="2000" dirty="0"/>
              <a:t>Município com 350 mil hab. tem peso 0,43% e um de 30 mil hab. tem 0,04% (quase nulo!).</a:t>
            </a:r>
          </a:p>
        </p:txBody>
      </p:sp>
    </p:spTree>
    <p:extLst>
      <p:ext uri="{BB962C8B-B14F-4D97-AF65-F5344CB8AC3E}">
        <p14:creationId xmlns:p14="http://schemas.microsoft.com/office/powerpoint/2010/main" val="443882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79D8C-7491-842D-4655-6D12C7F4A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7ABEAF2A-A04D-14DC-6CEA-F958EB7DA6E7}"/>
              </a:ext>
            </a:extLst>
          </p:cNvPr>
          <p:cNvSpPr txBox="1"/>
          <p:nvPr/>
        </p:nvSpPr>
        <p:spPr>
          <a:xfrm>
            <a:off x="430306" y="306499"/>
            <a:ext cx="11470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UNIVERSALIZA SP: CONTRATO E REGULAÇÃO</a:t>
            </a:r>
            <a:endParaRPr lang="pt-BR" sz="2800" dirty="0">
              <a:solidFill>
                <a:srgbClr val="C00000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9AAF3F3-D861-B7E9-DB53-9DAA9516F1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4762D57-EB66-F9F5-54F7-7D01BDA02AB0}"/>
              </a:ext>
            </a:extLst>
          </p:cNvPr>
          <p:cNvSpPr txBox="1"/>
          <p:nvPr/>
        </p:nvSpPr>
        <p:spPr>
          <a:xfrm>
            <a:off x="943425" y="1238751"/>
            <a:ext cx="103249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Contrato único </a:t>
            </a:r>
            <a:r>
              <a:rPr lang="pt-BR" sz="2000" dirty="0"/>
              <a:t>com empresa privada (Sabesp?) para operar </a:t>
            </a:r>
            <a:r>
              <a:rPr lang="pt-BR" sz="2000" b="1" dirty="0"/>
              <a:t>todos municípios da URAE 2 até 2060</a:t>
            </a:r>
            <a:r>
              <a:rPr lang="pt-BR" sz="2000" dirty="0"/>
              <a:t>, assinado pelo coordenador do Conselho Deliberativo (</a:t>
            </a:r>
            <a:r>
              <a:rPr lang="pt-BR" sz="2000" u="sng" dirty="0"/>
              <a:t>municípios não assinam</a:t>
            </a:r>
            <a:r>
              <a:rPr lang="pt-BR" sz="2000" dirty="0"/>
              <a:t>!).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Regulação</a:t>
            </a:r>
            <a:r>
              <a:rPr lang="pt-BR" sz="2000" dirty="0"/>
              <a:t> será exercida por ARSESP ou ARES PCJ, sob condições rigidamente estabelecidas no Contrato de Concessão e revisões tarifárias anuais e regionalizadas.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u="sng" dirty="0"/>
              <a:t>“NOVIDADE”</a:t>
            </a:r>
            <a:r>
              <a:rPr lang="pt-BR" sz="2000" dirty="0"/>
              <a:t>: </a:t>
            </a:r>
            <a:r>
              <a:rPr lang="pt-BR" sz="2000" u="sng" dirty="0"/>
              <a:t>Avaliadora</a:t>
            </a:r>
            <a:r>
              <a:rPr lang="pt-BR" sz="2000" dirty="0"/>
              <a:t> dos investimentos realizados e </a:t>
            </a:r>
            <a:r>
              <a:rPr lang="pt-BR" sz="2000" u="sng" dirty="0"/>
              <a:t>Verificadora Independente</a:t>
            </a:r>
            <a:r>
              <a:rPr lang="pt-BR" sz="2000" dirty="0"/>
              <a:t> de indicadores e metas serão contratadas pela Concessionária!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Agências reguladoras validarão os relatórios da Avaliadora e da Verificadora.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Regime regulatório contratualizado imposto pelo Estado: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>
                <a:sym typeface="Wingdings" panose="05000000000000000000" pitchFamily="2" charset="2"/>
              </a:rPr>
              <a:t>Redução do</a:t>
            </a:r>
            <a:r>
              <a:rPr lang="pt-BR" sz="2000" dirty="0"/>
              <a:t> poder de intervenção da regulação sobre o monopólio natural na prestação dos serviços de água e esgotos;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Enfraquecimento das atividades antes desempenhadas pelas Agências;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Privilégio aos interesses do setor privado, pois limita a atuação das Agências;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Direitos de usuários em segundo plano.</a:t>
            </a:r>
          </a:p>
        </p:txBody>
      </p:sp>
    </p:spTree>
    <p:extLst>
      <p:ext uri="{BB962C8B-B14F-4D97-AF65-F5344CB8AC3E}">
        <p14:creationId xmlns:p14="http://schemas.microsoft.com/office/powerpoint/2010/main" val="3730679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05401-3721-2A1F-EDD0-ED3368E29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50918F6B-AEC4-BF8D-818F-792B7901F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9C9EF19-0FA2-6B2C-EB03-A2DF0DFF9589}"/>
              </a:ext>
            </a:extLst>
          </p:cNvPr>
          <p:cNvSpPr txBox="1"/>
          <p:nvPr/>
        </p:nvSpPr>
        <p:spPr>
          <a:xfrm>
            <a:off x="856128" y="1271788"/>
            <a:ext cx="106186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Licitação será vencida pela empresa que pagar a maior OUTORGA da CONCESSÃO:</a:t>
            </a:r>
            <a:r>
              <a:rPr lang="pt-BR" sz="2000" dirty="0"/>
              <a:t> 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u="sng" dirty="0"/>
              <a:t>Estado receberá parte da outorga</a:t>
            </a:r>
            <a:r>
              <a:rPr lang="pt-BR" sz="2000" dirty="0"/>
              <a:t> sem possuir sequer um metro de tubulação nos serviços municipais de saneamento;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/>
              <a:t>É uma taxa de corretagem altamente remunerada!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b="1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/>
              <a:t>Regras tarifárias (Anexo V) conduzem para </a:t>
            </a:r>
            <a:r>
              <a:rPr lang="pt-BR" sz="2000" b="1" dirty="0"/>
              <a:t>expressiva elevação das tarifas locais</a:t>
            </a:r>
            <a:r>
              <a:rPr lang="pt-BR" sz="20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/>
              <a:t>Outorga será remunerada na tarifa</a:t>
            </a:r>
            <a:r>
              <a:rPr lang="pt-BR" sz="2000" dirty="0"/>
              <a:t>, o que caracteriza </a:t>
            </a:r>
            <a:r>
              <a:rPr lang="pt-BR" sz="2000" b="1" dirty="0"/>
              <a:t>dupla cobrança para</a:t>
            </a:r>
            <a:r>
              <a:rPr lang="pt-BR" sz="2000" dirty="0"/>
              <a:t> os consumidores;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/>
              <a:t>Subsídio estadual provisório</a:t>
            </a:r>
            <a:r>
              <a:rPr lang="pt-BR" sz="2000" dirty="0"/>
              <a:t>: Estado cobrirá a diferença entre a tarifa regional calculada e a receita local </a:t>
            </a:r>
            <a:r>
              <a:rPr lang="pt-BR" sz="2000" b="1" dirty="0"/>
              <a:t>durante o período inicial</a:t>
            </a:r>
            <a:r>
              <a:rPr lang="pt-BR" sz="2000" dirty="0"/>
              <a:t>, para conter os reajustes artificialmente até 2030;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/>
              <a:t>Revisão anual de tarifas </a:t>
            </a:r>
            <a:r>
              <a:rPr lang="pt-BR" sz="2000" dirty="0"/>
              <a:t>sem flexibilidade e com base nos investimentos do ano precedente;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/>
              <a:t>Riscos são totalmente assumidos </a:t>
            </a:r>
            <a:r>
              <a:rPr lang="pt-BR" sz="2000" dirty="0"/>
              <a:t>pelos municípios, isto é, a população;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Exemplo: redução de receita em razão de crise hídrica serão ressarcidos pelos municípios!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Comparação das tarifas</a:t>
            </a:r>
            <a:r>
              <a:rPr lang="pt-BR" sz="2000" dirty="0"/>
              <a:t> da Sabesp com as de seu município mostra a tendência futura.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B15EA351-34CE-F435-E46F-DFE9561849CF}"/>
              </a:ext>
            </a:extLst>
          </p:cNvPr>
          <p:cNvSpPr txBox="1"/>
          <p:nvPr/>
        </p:nvSpPr>
        <p:spPr>
          <a:xfrm>
            <a:off x="430306" y="306499"/>
            <a:ext cx="11470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UNIVERSALIZA SP: MODELO TARIFÁRIO E FINANCEIRO</a:t>
            </a:r>
            <a:endParaRPr lang="pt-B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6211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C97331-C19A-FFD2-AADE-64DB153D3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D3F8F9D-29A9-C771-1192-3C5B77D757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AD5F10FB-9F1D-24A6-5DA1-A928885CC8EF}"/>
              </a:ext>
            </a:extLst>
          </p:cNvPr>
          <p:cNvSpPr txBox="1"/>
          <p:nvPr/>
        </p:nvSpPr>
        <p:spPr>
          <a:xfrm>
            <a:off x="652066" y="1492968"/>
            <a:ext cx="1088786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Investimentos podem estar superestimados</a:t>
            </a:r>
            <a:r>
              <a:rPr lang="pt-BR" sz="20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SÃO CARLOS: População estimada 2025: 266.427 hab. (média de 2,63 moradores por domicílio)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/>
              <a:t>Economias residenciais com coleta de esgotos: 116.155 (p. 13, Anexo II);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/>
              <a:t>Índice de cobertura coleta de esgotos: 93,5% (urbano formal) (p. 13, Anexo II);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/>
              <a:t>Índice de tratamento de esgoto: 75,5% (p. 13, Anexo II);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pt-BR" sz="2000" dirty="0"/>
              <a:t>Metas para 2033: 99% (água) e 95,8% (esgoto)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1257300" lvl="2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Anexo técnico é genérico e superficial</a:t>
            </a:r>
            <a:r>
              <a:rPr lang="pt-BR" sz="2000" dirty="0"/>
              <a:t>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Não há definição de prioridade para execução simultânea de obras e serviços nos municípios;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Não há descrição específica das obras e dos serviços previstos para São Carlos durante a concessão;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Metodologia de cálculo dos investimentos não é transparente tampouco apresenta custos de referência.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732B2FF-621F-D0CF-91F9-0179A4C99341}"/>
              </a:ext>
            </a:extLst>
          </p:cNvPr>
          <p:cNvSpPr txBox="1"/>
          <p:nvPr/>
        </p:nvSpPr>
        <p:spPr>
          <a:xfrm>
            <a:off x="430306" y="306499"/>
            <a:ext cx="11470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UNIVERSALIZA SP: INCONSISTÊNCIAS TÉCNICAS</a:t>
            </a:r>
            <a:endParaRPr lang="pt-B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261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3102C-6C20-9ACB-502A-BFC056355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3CF305B9-F4DA-196A-B681-CA693AC52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65D48F3-0016-533E-C201-C62A7009F1B0}"/>
              </a:ext>
            </a:extLst>
          </p:cNvPr>
          <p:cNvSpPr txBox="1"/>
          <p:nvPr/>
        </p:nvSpPr>
        <p:spPr>
          <a:xfrm>
            <a:off x="772030" y="1117364"/>
            <a:ext cx="10754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URAE 2 ainda não está formalmente estabelecida:</a:t>
            </a:r>
            <a:r>
              <a:rPr lang="pt-BR" sz="2000" dirty="0"/>
              <a:t> Sem um </a:t>
            </a:r>
            <a:r>
              <a:rPr lang="pt-BR" sz="2000" u="sng" dirty="0"/>
              <a:t>poder concedente regional</a:t>
            </a:r>
            <a:r>
              <a:rPr lang="pt-BR" sz="2000" dirty="0"/>
              <a:t> instituído formalmente, não há base legal para a concepção de um processo licitatório, tampouco para a assinatura de contratos: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TCU exige que o arranjo de governança esteja previamente instalado antes de fazer a licitação;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>
                <a:sym typeface="Wingdings" panose="05000000000000000000" pitchFamily="2" charset="2"/>
              </a:rPr>
              <a:t>Estado apresentou um “prato feito” antes da instalação da URAE 2!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dirty="0"/>
              <a:t>Questões em aberto: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Qual será o destino dos funcionários do SAAE?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Ativos municipais serão indenizados?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Investimentos não amortizados serão ressarcidos?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A quem caberão as dívidas e compromissos financeiros do SAAE?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dirty="0"/>
              <a:t>Considerando que a adesão à URAE 2 e ao UNIVERSALIZA SP: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É uma </a:t>
            </a:r>
            <a:r>
              <a:rPr lang="pt-BR" sz="2000" b="1" dirty="0"/>
              <a:t>escolha voluntária </a:t>
            </a:r>
            <a:r>
              <a:rPr lang="pt-BR" sz="2000" dirty="0"/>
              <a:t>do Município;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Extingue, altera ou diminui a abrangência do SAAE;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dirty="0"/>
              <a:t>Altera o orçamento da Prefeitura, o quadro de pessoal, os contratos e acordos em vigor;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000" b="1" dirty="0"/>
              <a:t>É IMPRESCINDÍVEL A APROVAÇÃO DE LEI AUTORIZATIVA MUNICIPAL!!!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663F5A39-68EB-7EDB-71D2-8A8C02F4A965}"/>
              </a:ext>
            </a:extLst>
          </p:cNvPr>
          <p:cNvSpPr txBox="1"/>
          <p:nvPr/>
        </p:nvSpPr>
        <p:spPr>
          <a:xfrm>
            <a:off x="582706" y="336067"/>
            <a:ext cx="11470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UNIVERSALIZA SP:  JURÍDICO INSTITUCIONAL</a:t>
            </a:r>
            <a:endParaRPr lang="pt-B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145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78C43-FFCC-0EA0-6404-B5EA39209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3AB69CE-459B-8D62-1CE1-AAD6683D9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426" y="132281"/>
            <a:ext cx="734428" cy="73442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60EEF9A-AB7F-E9BB-6A16-978DF2C30F5F}"/>
              </a:ext>
            </a:extLst>
          </p:cNvPr>
          <p:cNvSpPr txBox="1"/>
          <p:nvPr/>
        </p:nvSpPr>
        <p:spPr>
          <a:xfrm>
            <a:off x="786652" y="1040927"/>
            <a:ext cx="106186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Renúncia de acesso direto a 100% da receita atual do SAAE </a:t>
            </a:r>
            <a:r>
              <a:rPr lang="pt-BR" sz="2000" dirty="0"/>
              <a:t>em troca de apenas 4% da arrecadação dirigida a um fundo municipal, sem garantia de atendimento das prioridades locais.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Aumento de despesas </a:t>
            </a:r>
            <a:r>
              <a:rPr lang="pt-BR" sz="2000" dirty="0"/>
              <a:t>com pessoal e possível “estouro” de limites da LRF.</a:t>
            </a:r>
          </a:p>
          <a:p>
            <a:pPr lvl="0"/>
            <a:r>
              <a:rPr lang="pt-BR" sz="2000" dirty="0"/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Perda de receitas e empregos nas empresas locais e redução na arrecadação de impostos </a:t>
            </a:r>
            <a:r>
              <a:rPr lang="pt-BR" sz="2000" dirty="0"/>
              <a:t>devido às práticas de concentração e verticalização de contratações de serviços e obras utilizadas por empresas privadas de grande porte (Sabesp?), sem compromisso com as cadeias produtivas locais e regionais.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Perda de autonomia municipal</a:t>
            </a:r>
            <a:r>
              <a:rPr lang="pt-BR" sz="2000" dirty="0"/>
              <a:t>, pois decisões colegiadas da </a:t>
            </a:r>
            <a:r>
              <a:rPr lang="pt-BR" sz="2000" dirty="0" err="1"/>
              <a:t>sub-URAE</a:t>
            </a:r>
            <a:r>
              <a:rPr lang="pt-BR" sz="2000" dirty="0"/>
              <a:t> obtidas com a soma dos votos do Estado e de alguns municípios se sobrepõem à vontade ou às prioridades locais.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000" b="1" dirty="0"/>
              <a:t>Amarração à concessionária privada</a:t>
            </a:r>
            <a:r>
              <a:rPr lang="pt-BR" sz="2000" dirty="0"/>
              <a:t>, pois, se desejar encerrar o contrato unilateralmente, deverá sair da URAE -2 e realizar pagamento das indenizações devidas à concessionária (investimentos e ativos não amortizados), sem prejuízo dela permanecer operando os serviços até que seja feito o pagamento integral do valor devido pelo município.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pt-BR" sz="2000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A89CA60-30E9-76AE-A3F7-F65F4AEBEC2D}"/>
              </a:ext>
            </a:extLst>
          </p:cNvPr>
          <p:cNvSpPr txBox="1"/>
          <p:nvPr/>
        </p:nvSpPr>
        <p:spPr>
          <a:xfrm>
            <a:off x="430306" y="306499"/>
            <a:ext cx="114703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</a:rPr>
              <a:t>UNIVERSALIZA SP: RISCOS PARA O MUNICÍPIO</a:t>
            </a:r>
            <a:endParaRPr lang="pt-BR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162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1541</Words>
  <Application>Microsoft Office PowerPoint</Application>
  <PresentationFormat>Widescreen</PresentationFormat>
  <Paragraphs>136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Wingdings</vt:lpstr>
      <vt:lpstr>Tema do Office</vt:lpstr>
      <vt:lpstr>Apresentação do PowerPoint</vt:lpstr>
      <vt:lpstr>Saneamento no Brasil – Avanços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Amauri Pollachi</dc:creator>
  <cp:lastModifiedBy>Amauri Pollachi</cp:lastModifiedBy>
  <cp:revision>15</cp:revision>
  <cp:lastPrinted>2026-08-20T00:37:50Z</cp:lastPrinted>
  <dcterms:created xsi:type="dcterms:W3CDTF">2026-08-13T18:41:28Z</dcterms:created>
  <dcterms:modified xsi:type="dcterms:W3CDTF">2026-08-20T01:23:33Z</dcterms:modified>
</cp:coreProperties>
</file>